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  <p:sldMasterId id="2147483665" r:id="rId2"/>
  </p:sldMasterIdLst>
  <p:notesMasterIdLst>
    <p:notesMasterId r:id="rId132"/>
  </p:notesMasterIdLst>
  <p:sldIdLst>
    <p:sldId id="258" r:id="rId3"/>
    <p:sldId id="267" r:id="rId4"/>
    <p:sldId id="268" r:id="rId5"/>
    <p:sldId id="302" r:id="rId6"/>
    <p:sldId id="340" r:id="rId7"/>
    <p:sldId id="376" r:id="rId8"/>
    <p:sldId id="393" r:id="rId9"/>
    <p:sldId id="378" r:id="rId10"/>
    <p:sldId id="379" r:id="rId11"/>
    <p:sldId id="380" r:id="rId12"/>
    <p:sldId id="257" r:id="rId13"/>
    <p:sldId id="270" r:id="rId14"/>
    <p:sldId id="271" r:id="rId15"/>
    <p:sldId id="272" r:id="rId16"/>
    <p:sldId id="273" r:id="rId17"/>
    <p:sldId id="275" r:id="rId18"/>
    <p:sldId id="274" r:id="rId19"/>
    <p:sldId id="276" r:id="rId20"/>
    <p:sldId id="278" r:id="rId21"/>
    <p:sldId id="279" r:id="rId22"/>
    <p:sldId id="277" r:id="rId23"/>
    <p:sldId id="281" r:id="rId24"/>
    <p:sldId id="282" r:id="rId25"/>
    <p:sldId id="341" r:id="rId26"/>
    <p:sldId id="283" r:id="rId27"/>
    <p:sldId id="285" r:id="rId28"/>
    <p:sldId id="342" r:id="rId29"/>
    <p:sldId id="394" r:id="rId30"/>
    <p:sldId id="395" r:id="rId31"/>
    <p:sldId id="286" r:id="rId32"/>
    <p:sldId id="295" r:id="rId33"/>
    <p:sldId id="288" r:id="rId34"/>
    <p:sldId id="289" r:id="rId35"/>
    <p:sldId id="294" r:id="rId36"/>
    <p:sldId id="299" r:id="rId37"/>
    <p:sldId id="387" r:id="rId38"/>
    <p:sldId id="293" r:id="rId39"/>
    <p:sldId id="296" r:id="rId40"/>
    <p:sldId id="292" r:id="rId41"/>
    <p:sldId id="297" r:id="rId42"/>
    <p:sldId id="381" r:id="rId43"/>
    <p:sldId id="382" r:id="rId44"/>
    <p:sldId id="383" r:id="rId45"/>
    <p:sldId id="384" r:id="rId46"/>
    <p:sldId id="385" r:id="rId47"/>
    <p:sldId id="401" r:id="rId48"/>
    <p:sldId id="386" r:id="rId49"/>
    <p:sldId id="396" r:id="rId50"/>
    <p:sldId id="303" r:id="rId51"/>
    <p:sldId id="398" r:id="rId52"/>
    <p:sldId id="397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43" r:id="rId61"/>
    <p:sldId id="311" r:id="rId62"/>
    <p:sldId id="312" r:id="rId63"/>
    <p:sldId id="313" r:id="rId64"/>
    <p:sldId id="314" r:id="rId65"/>
    <p:sldId id="315" r:id="rId66"/>
    <p:sldId id="316" r:id="rId67"/>
    <p:sldId id="337" r:id="rId68"/>
    <p:sldId id="317" r:id="rId69"/>
    <p:sldId id="336" r:id="rId70"/>
    <p:sldId id="335" r:id="rId71"/>
    <p:sldId id="318" r:id="rId72"/>
    <p:sldId id="319" r:id="rId73"/>
    <p:sldId id="320" r:id="rId74"/>
    <p:sldId id="321" r:id="rId75"/>
    <p:sldId id="322" r:id="rId76"/>
    <p:sldId id="344" r:id="rId77"/>
    <p:sldId id="323" r:id="rId78"/>
    <p:sldId id="324" r:id="rId79"/>
    <p:sldId id="325" r:id="rId80"/>
    <p:sldId id="326" r:id="rId81"/>
    <p:sldId id="411" r:id="rId82"/>
    <p:sldId id="345" r:id="rId83"/>
    <p:sldId id="328" r:id="rId84"/>
    <p:sldId id="329" r:id="rId85"/>
    <p:sldId id="330" r:id="rId86"/>
    <p:sldId id="331" r:id="rId87"/>
    <p:sldId id="332" r:id="rId88"/>
    <p:sldId id="333" r:id="rId89"/>
    <p:sldId id="334" r:id="rId90"/>
    <p:sldId id="346" r:id="rId91"/>
    <p:sldId id="347" r:id="rId92"/>
    <p:sldId id="402" r:id="rId93"/>
    <p:sldId id="403" r:id="rId94"/>
    <p:sldId id="348" r:id="rId95"/>
    <p:sldId id="349" r:id="rId96"/>
    <p:sldId id="350" r:id="rId97"/>
    <p:sldId id="351" r:id="rId98"/>
    <p:sldId id="400" r:id="rId99"/>
    <p:sldId id="399" r:id="rId100"/>
    <p:sldId id="353" r:id="rId101"/>
    <p:sldId id="352" r:id="rId102"/>
    <p:sldId id="370" r:id="rId103"/>
    <p:sldId id="371" r:id="rId104"/>
    <p:sldId id="357" r:id="rId105"/>
    <p:sldId id="356" r:id="rId106"/>
    <p:sldId id="358" r:id="rId107"/>
    <p:sldId id="359" r:id="rId108"/>
    <p:sldId id="360" r:id="rId109"/>
    <p:sldId id="361" r:id="rId110"/>
    <p:sldId id="362" r:id="rId111"/>
    <p:sldId id="372" r:id="rId112"/>
    <p:sldId id="363" r:id="rId113"/>
    <p:sldId id="364" r:id="rId114"/>
    <p:sldId id="365" r:id="rId115"/>
    <p:sldId id="366" r:id="rId116"/>
    <p:sldId id="367" r:id="rId117"/>
    <p:sldId id="368" r:id="rId118"/>
    <p:sldId id="369" r:id="rId119"/>
    <p:sldId id="373" r:id="rId120"/>
    <p:sldId id="388" r:id="rId121"/>
    <p:sldId id="407" r:id="rId122"/>
    <p:sldId id="406" r:id="rId123"/>
    <p:sldId id="408" r:id="rId124"/>
    <p:sldId id="389" r:id="rId125"/>
    <p:sldId id="390" r:id="rId126"/>
    <p:sldId id="404" r:id="rId127"/>
    <p:sldId id="405" r:id="rId128"/>
    <p:sldId id="392" r:id="rId129"/>
    <p:sldId id="374" r:id="rId130"/>
    <p:sldId id="410" r:id="rId1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7" d="100"/>
          <a:sy n="77" d="100"/>
        </p:scale>
        <p:origin x="49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63" Type="http://schemas.openxmlformats.org/officeDocument/2006/relationships/slide" Target="slides/slide61.xml"/><Relationship Id="rId84" Type="http://schemas.openxmlformats.org/officeDocument/2006/relationships/slide" Target="slides/slide82.xml"/><Relationship Id="rId16" Type="http://schemas.openxmlformats.org/officeDocument/2006/relationships/slide" Target="slides/slide14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28" Type="http://schemas.openxmlformats.org/officeDocument/2006/relationships/slide" Target="slides/slide126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18" Type="http://schemas.openxmlformats.org/officeDocument/2006/relationships/slide" Target="slides/slide116.xml"/><Relationship Id="rId134" Type="http://schemas.openxmlformats.org/officeDocument/2006/relationships/viewProps" Target="viewProps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124" Type="http://schemas.openxmlformats.org/officeDocument/2006/relationships/slide" Target="slides/slide122.xml"/><Relationship Id="rId129" Type="http://schemas.openxmlformats.org/officeDocument/2006/relationships/slide" Target="slides/slide127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119" Type="http://schemas.openxmlformats.org/officeDocument/2006/relationships/slide" Target="slides/slide117.xml"/><Relationship Id="rId44" Type="http://schemas.openxmlformats.org/officeDocument/2006/relationships/slide" Target="slides/slide42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130" Type="http://schemas.openxmlformats.org/officeDocument/2006/relationships/slide" Target="slides/slide128.xml"/><Relationship Id="rId135" Type="http://schemas.openxmlformats.org/officeDocument/2006/relationships/theme" Target="theme/theme1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slide" Target="slides/slide118.xml"/><Relationship Id="rId125" Type="http://schemas.openxmlformats.org/officeDocument/2006/relationships/slide" Target="slides/slide123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131" Type="http://schemas.openxmlformats.org/officeDocument/2006/relationships/slide" Target="slides/slide129.xml"/><Relationship Id="rId136" Type="http://schemas.openxmlformats.org/officeDocument/2006/relationships/tableStyles" Target="tableStyles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notesMaster" Target="notesMasters/notesMaster1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27" Type="http://schemas.openxmlformats.org/officeDocument/2006/relationships/slide" Target="slides/slide12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26" Type="http://schemas.openxmlformats.org/officeDocument/2006/relationships/slide" Target="slides/slide24.xml"/><Relationship Id="rId47" Type="http://schemas.openxmlformats.org/officeDocument/2006/relationships/slide" Target="slides/slide45.xml"/><Relationship Id="rId68" Type="http://schemas.openxmlformats.org/officeDocument/2006/relationships/slide" Target="slides/slide66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A1D171-0B8C-49E0-B587-C5EBC9F828B0}" type="datetimeFigureOut">
              <a:rPr lang="en-US" smtClean="0"/>
              <a:t>11/15/2019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39375B-B471-4868-A77A-9A1ADD4670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24742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08621" y="1883221"/>
            <a:ext cx="5754624" cy="189590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Please add title here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 tIns="0" anchor="ctr" anchorCtr="0"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DATE OR VENUE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708621" y="4066329"/>
            <a:ext cx="5754624" cy="418576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  <a:latin typeface="+mn-lt"/>
              </a:defRPr>
            </a:lvl2pPr>
            <a:lvl3pPr>
              <a:defRPr>
                <a:solidFill>
                  <a:schemeClr val="bg1"/>
                </a:solidFill>
                <a:latin typeface="+mn-lt"/>
              </a:defRPr>
            </a:lvl3pPr>
            <a:lvl4pPr>
              <a:defRPr>
                <a:solidFill>
                  <a:schemeClr val="bg1"/>
                </a:solidFill>
                <a:latin typeface="+mn-lt"/>
              </a:defRPr>
            </a:lvl4pPr>
            <a:lvl5pPr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Please add subtitle here</a:t>
            </a:r>
          </a:p>
        </p:txBody>
      </p:sp>
      <p:pic>
        <p:nvPicPr>
          <p:cNvPr id="5" name="Picture Placeholder 6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11916" y="0"/>
            <a:ext cx="5080000" cy="6858000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7111916" y="0"/>
            <a:ext cx="5080000" cy="6858000"/>
          </a:xfrm>
          <a:prstGeom prst="rect">
            <a:avLst/>
          </a:prstGeom>
          <a:solidFill>
            <a:srgbClr val="464547">
              <a:alpha val="1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912" tIns="60956" rIns="121912" bIns="60956" rtlCol="0" anchor="ctr"/>
          <a:lstStyle/>
          <a:p>
            <a:pPr algn="ctr"/>
            <a:endParaRPr lang="en-US" sz="1800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/>
          <a:stretch/>
        </p:blipFill>
        <p:spPr>
          <a:xfrm rot="5400000">
            <a:off x="3689636" y="3075432"/>
            <a:ext cx="6858000" cy="70713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 flipV="1">
            <a:off x="837173" y="681708"/>
            <a:ext cx="1188379" cy="421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97808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sonal Prof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2" hasCustomPrompt="1"/>
          </p:nvPr>
        </p:nvSpPr>
        <p:spPr>
          <a:xfrm>
            <a:off x="5973762" y="2373859"/>
            <a:ext cx="5324476" cy="3595140"/>
          </a:xfrm>
        </p:spPr>
        <p:txBody>
          <a:bodyPr/>
          <a:lstStyle>
            <a:lvl1pPr marL="228594" indent="-228594">
              <a:buFont typeface="Arial" panose="020B0604020202020204" pitchFamily="34" charset="0"/>
              <a:buChar char="•"/>
              <a:defRPr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</a:t>
            </a:r>
          </a:p>
          <a:p>
            <a:pPr lvl="0"/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5973762" y="1439333"/>
            <a:ext cx="5314951" cy="457200"/>
          </a:xfrm>
        </p:spPr>
        <p:txBody>
          <a:bodyPr wrap="none" bIns="0">
            <a:noAutofit/>
          </a:bodyPr>
          <a:lstStyle>
            <a:lvl1pPr marL="0" indent="0">
              <a:spcBef>
                <a:spcPts val="384"/>
              </a:spcBef>
              <a:buNone/>
              <a:defRPr sz="1600" b="1" i="0" cap="all" spc="267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Please put name here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-1" y="1"/>
            <a:ext cx="5080001" cy="6435519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0" name="Oval 9"/>
          <p:cNvSpPr/>
          <p:nvPr userDrawn="1"/>
        </p:nvSpPr>
        <p:spPr>
          <a:xfrm>
            <a:off x="1193208" y="1870968"/>
            <a:ext cx="2693581" cy="2693581"/>
          </a:xfrm>
          <a:prstGeom prst="ellipse">
            <a:avLst/>
          </a:prstGeom>
          <a:noFill/>
          <a:ln w="190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 hasCustomPrompt="1"/>
          </p:nvPr>
        </p:nvSpPr>
        <p:spPr>
          <a:xfrm>
            <a:off x="1430527" y="2108287"/>
            <a:ext cx="2218944" cy="2218944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PLEASE INSERT PHOTO HERE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973761" y="1916660"/>
            <a:ext cx="5324723" cy="457200"/>
          </a:xfrm>
        </p:spPr>
        <p:txBody>
          <a:bodyPr wrap="none" bIns="0">
            <a:noAutofit/>
          </a:bodyPr>
          <a:lstStyle>
            <a:lvl1pPr marL="0" indent="0">
              <a:spcBef>
                <a:spcPts val="384"/>
              </a:spcBef>
              <a:buNone/>
              <a:defRPr sz="1200" b="1" i="1" cap="none" spc="133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Please put title here</a:t>
            </a:r>
          </a:p>
        </p:txBody>
      </p:sp>
      <p:sp>
        <p:nvSpPr>
          <p:cNvPr id="1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0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48394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400">
          <p15:clr>
            <a:srgbClr val="FBAE40"/>
          </p15:clr>
        </p15:guide>
        <p15:guide id="2" orient="horz" pos="1524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 Color Canvas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476251" y="1439333"/>
            <a:ext cx="11239500" cy="4529667"/>
          </a:xfrm>
        </p:spPr>
        <p:txBody>
          <a:bodyPr/>
          <a:lstStyle>
            <a:lvl1pPr marL="228594" marR="0" indent="-228594" algn="l" defTabSz="1219170" rtl="0" eaLnBrk="1" fontAlgn="auto" latinLnBrk="0" hangingPunct="1">
              <a:lnSpc>
                <a:spcPts val="2133"/>
              </a:lnSpc>
              <a:spcBef>
                <a:spcPts val="352"/>
              </a:spcBef>
              <a:spcAft>
                <a:spcPts val="4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  <a:br>
              <a:rPr lang="en-US" dirty="0"/>
            </a:br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at nisi et,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fermentum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fames ac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.</a:t>
            </a:r>
          </a:p>
          <a:p>
            <a:pPr marL="228594" marR="0" lvl="0" indent="-228594" algn="l" defTabSz="1219170" rtl="0" eaLnBrk="1" fontAlgn="auto" latinLnBrk="0" hangingPunct="1">
              <a:lnSpc>
                <a:spcPts val="2133"/>
              </a:lnSpc>
              <a:spcBef>
                <a:spcPts val="352"/>
              </a:spcBef>
              <a:spcAft>
                <a:spcPts val="400"/>
              </a:spcAft>
              <a:buClrTx/>
              <a:buSzTx/>
              <a:tabLst/>
              <a:defRPr/>
            </a:pPr>
            <a:r>
              <a:rPr lang="en-US" sz="1467" dirty="0">
                <a:latin typeface="+mj-lt"/>
              </a:rPr>
              <a:t>In </a:t>
            </a:r>
            <a:r>
              <a:rPr lang="en-US" sz="1467" dirty="0" err="1">
                <a:latin typeface="+mj-lt"/>
              </a:rPr>
              <a:t>egestas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orci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eu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lacinia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consectetur</a:t>
            </a:r>
            <a:r>
              <a:rPr lang="en-US" sz="1467" dirty="0">
                <a:latin typeface="+mj-lt"/>
              </a:rPr>
              <a:t>. In dolor ipsum, gravida et </a:t>
            </a:r>
            <a:r>
              <a:rPr lang="en-US" sz="1467" dirty="0" err="1">
                <a:latin typeface="+mj-lt"/>
              </a:rPr>
              <a:t>sagittis</a:t>
            </a:r>
            <a:r>
              <a:rPr lang="en-US" sz="1467" dirty="0">
                <a:latin typeface="+mj-lt"/>
              </a:rPr>
              <a:t> id, </a:t>
            </a:r>
            <a:r>
              <a:rPr lang="en-US" sz="1467" dirty="0" err="1">
                <a:latin typeface="+mj-lt"/>
              </a:rPr>
              <a:t>sollicitudin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ut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nisl</a:t>
            </a:r>
            <a:r>
              <a:rPr lang="en-US" sz="1467" dirty="0">
                <a:latin typeface="+mj-lt"/>
              </a:rPr>
              <a:t>. </a:t>
            </a:r>
            <a:r>
              <a:rPr lang="en-US" sz="1467" dirty="0" err="1">
                <a:latin typeface="+mj-lt"/>
              </a:rPr>
              <a:t>Praesent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bibendum</a:t>
            </a:r>
            <a:r>
              <a:rPr lang="en-US" sz="1467" dirty="0">
                <a:latin typeface="+mj-lt"/>
              </a:rPr>
              <a:t> tempus </a:t>
            </a:r>
            <a:r>
              <a:rPr lang="en-US" sz="1467" dirty="0" err="1">
                <a:latin typeface="+mj-lt"/>
              </a:rPr>
              <a:t>tellus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nec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hendrerit</a:t>
            </a:r>
            <a:r>
              <a:rPr lang="en-US" sz="1467" dirty="0">
                <a:latin typeface="+mj-lt"/>
              </a:rPr>
              <a:t>. Nam in </a:t>
            </a:r>
            <a:r>
              <a:rPr lang="en-US" sz="1467" dirty="0" err="1">
                <a:latin typeface="+mj-lt"/>
              </a:rPr>
              <a:t>tempor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metus</a:t>
            </a:r>
            <a:r>
              <a:rPr lang="en-US" sz="1467" dirty="0">
                <a:latin typeface="+mj-lt"/>
              </a:rPr>
              <a:t>, ac </a:t>
            </a:r>
            <a:r>
              <a:rPr lang="en-US" sz="1467" dirty="0" err="1">
                <a:latin typeface="+mj-lt"/>
              </a:rPr>
              <a:t>finibus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purus</a:t>
            </a:r>
            <a:r>
              <a:rPr lang="en-US" sz="1467" dirty="0">
                <a:latin typeface="+mj-lt"/>
              </a:rPr>
              <a:t>. </a:t>
            </a:r>
            <a:r>
              <a:rPr lang="en-US" sz="1467" dirty="0" err="1">
                <a:latin typeface="+mj-lt"/>
              </a:rPr>
              <a:t>Praesent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consequat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lectus</a:t>
            </a:r>
            <a:r>
              <a:rPr lang="en-US" sz="1467" dirty="0">
                <a:latin typeface="+mj-lt"/>
              </a:rPr>
              <a:t> sit </a:t>
            </a:r>
            <a:r>
              <a:rPr lang="en-US" sz="1467" dirty="0" err="1">
                <a:latin typeface="+mj-lt"/>
              </a:rPr>
              <a:t>amet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tortor</a:t>
            </a:r>
            <a:r>
              <a:rPr lang="en-US" sz="1467" dirty="0">
                <a:latin typeface="+mj-lt"/>
              </a:rPr>
              <a:t> pharetra, </a:t>
            </a:r>
            <a:r>
              <a:rPr lang="en-US" sz="1467" dirty="0" err="1">
                <a:latin typeface="+mj-lt"/>
              </a:rPr>
              <a:t>sed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venenatis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eros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lacinia</a:t>
            </a:r>
            <a:r>
              <a:rPr lang="en-US" sz="1467" dirty="0">
                <a:latin typeface="+mj-lt"/>
              </a:rPr>
              <a:t>. In </a:t>
            </a:r>
            <a:r>
              <a:rPr lang="en-US" sz="1467" dirty="0" err="1">
                <a:latin typeface="+mj-lt"/>
              </a:rPr>
              <a:t>sed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erat</a:t>
            </a:r>
            <a:r>
              <a:rPr lang="en-US" sz="1467" dirty="0">
                <a:latin typeface="+mj-lt"/>
              </a:rPr>
              <a:t> libero. </a:t>
            </a:r>
            <a:r>
              <a:rPr lang="en-US" sz="1467" dirty="0" err="1">
                <a:latin typeface="+mj-lt"/>
              </a:rPr>
              <a:t>Sed</a:t>
            </a:r>
            <a:r>
              <a:rPr lang="en-US" sz="1467" dirty="0">
                <a:latin typeface="+mj-lt"/>
              </a:rPr>
              <a:t> lorem </a:t>
            </a:r>
            <a:r>
              <a:rPr lang="en-US" sz="1467" dirty="0" err="1">
                <a:latin typeface="+mj-lt"/>
              </a:rPr>
              <a:t>neque</a:t>
            </a:r>
            <a:r>
              <a:rPr lang="en-US" sz="1467" dirty="0">
                <a:latin typeface="+mj-lt"/>
              </a:rPr>
              <a:t>, </a:t>
            </a:r>
            <a:r>
              <a:rPr lang="en-US" sz="1467" dirty="0" err="1">
                <a:latin typeface="+mj-lt"/>
              </a:rPr>
              <a:t>commodo</a:t>
            </a:r>
            <a:r>
              <a:rPr lang="en-US" sz="1467" dirty="0">
                <a:latin typeface="+mj-lt"/>
              </a:rPr>
              <a:t> vitae ex at, pharetra convallis </a:t>
            </a:r>
            <a:r>
              <a:rPr lang="en-US" sz="1467" dirty="0" err="1">
                <a:latin typeface="+mj-lt"/>
              </a:rPr>
              <a:t>nunc</a:t>
            </a:r>
            <a:r>
              <a:rPr lang="en-US" sz="1467" dirty="0">
                <a:latin typeface="+mj-lt"/>
              </a:rPr>
              <a:t>. In </a:t>
            </a:r>
            <a:r>
              <a:rPr lang="en-US" sz="1467" dirty="0" err="1">
                <a:latin typeface="+mj-lt"/>
              </a:rPr>
              <a:t>vehicula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mauris</a:t>
            </a:r>
            <a:r>
              <a:rPr lang="en-US" sz="1467" dirty="0">
                <a:latin typeface="+mj-lt"/>
              </a:rPr>
              <a:t> ligula. </a:t>
            </a:r>
            <a:r>
              <a:rPr lang="en-US" sz="1467" dirty="0" err="1">
                <a:latin typeface="+mj-lt"/>
              </a:rPr>
              <a:t>Suspendisse</a:t>
            </a:r>
            <a:r>
              <a:rPr lang="en-US" sz="1467" dirty="0">
                <a:latin typeface="+mj-lt"/>
              </a:rPr>
              <a:t> in </a:t>
            </a:r>
            <a:r>
              <a:rPr lang="en-US" sz="1467" dirty="0" err="1">
                <a:latin typeface="+mj-lt"/>
              </a:rPr>
              <a:t>tellus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congue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odio</a:t>
            </a:r>
            <a:r>
              <a:rPr lang="en-US" sz="1467" dirty="0">
                <a:latin typeface="+mj-lt"/>
              </a:rPr>
              <a:t> pharetra </a:t>
            </a:r>
            <a:r>
              <a:rPr lang="en-US" sz="1467" dirty="0" err="1">
                <a:latin typeface="+mj-lt"/>
              </a:rPr>
              <a:t>finibus</a:t>
            </a:r>
            <a:r>
              <a:rPr lang="en-US" sz="1467" dirty="0">
                <a:latin typeface="+mj-lt"/>
              </a:rPr>
              <a:t>. Nam </a:t>
            </a:r>
            <a:r>
              <a:rPr lang="en-US" sz="1467" dirty="0" err="1">
                <a:latin typeface="+mj-lt"/>
              </a:rPr>
              <a:t>vel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auctor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justo</a:t>
            </a:r>
            <a:r>
              <a:rPr lang="en-US" sz="1467" dirty="0">
                <a:latin typeface="+mj-lt"/>
              </a:rPr>
              <a:t>, vitae </a:t>
            </a:r>
            <a:r>
              <a:rPr lang="en-US" sz="1467" dirty="0" err="1">
                <a:latin typeface="+mj-lt"/>
              </a:rPr>
              <a:t>hendrerit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orci</a:t>
            </a:r>
            <a:r>
              <a:rPr lang="en-US" sz="1467" dirty="0">
                <a:latin typeface="+mj-lt"/>
              </a:rPr>
              <a:t>. </a:t>
            </a:r>
            <a:r>
              <a:rPr lang="en-US" sz="1467" dirty="0" err="1">
                <a:latin typeface="+mj-lt"/>
              </a:rPr>
              <a:t>Duis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nec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sapien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viverra</a:t>
            </a:r>
            <a:r>
              <a:rPr lang="en-US" sz="1467" dirty="0">
                <a:latin typeface="+mj-lt"/>
              </a:rPr>
              <a:t>, </a:t>
            </a:r>
            <a:r>
              <a:rPr lang="en-US" sz="1467" dirty="0" err="1">
                <a:latin typeface="+mj-lt"/>
              </a:rPr>
              <a:t>bibendum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tellus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eget</a:t>
            </a:r>
            <a:r>
              <a:rPr lang="en-US" sz="1467" dirty="0">
                <a:latin typeface="+mj-lt"/>
              </a:rPr>
              <a:t>, </a:t>
            </a:r>
            <a:r>
              <a:rPr lang="en-US" sz="1467" dirty="0" err="1">
                <a:latin typeface="+mj-lt"/>
              </a:rPr>
              <a:t>pellentesque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massa</a:t>
            </a:r>
            <a:r>
              <a:rPr lang="en-US" sz="1467" dirty="0">
                <a:latin typeface="+mj-lt"/>
              </a:rPr>
              <a:t>. </a:t>
            </a:r>
            <a:r>
              <a:rPr lang="en-US" sz="1467" dirty="0" err="1">
                <a:latin typeface="+mj-lt"/>
              </a:rPr>
              <a:t>Nulla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feugiat</a:t>
            </a:r>
            <a:r>
              <a:rPr lang="en-US" sz="1467" dirty="0">
                <a:latin typeface="+mj-lt"/>
              </a:rPr>
              <a:t>, </a:t>
            </a:r>
            <a:r>
              <a:rPr lang="en-US" sz="1467" dirty="0" err="1">
                <a:latin typeface="+mj-lt"/>
              </a:rPr>
              <a:t>turpis</a:t>
            </a:r>
            <a:r>
              <a:rPr lang="en-US" sz="1467" dirty="0">
                <a:latin typeface="+mj-lt"/>
              </a:rPr>
              <a:t> et </a:t>
            </a:r>
            <a:r>
              <a:rPr lang="en-US" sz="1467" dirty="0" err="1">
                <a:latin typeface="+mj-lt"/>
              </a:rPr>
              <a:t>posuere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viverra</a:t>
            </a:r>
            <a:r>
              <a:rPr lang="en-US" sz="1467" dirty="0">
                <a:latin typeface="+mj-lt"/>
              </a:rPr>
              <a:t>, ipsum </a:t>
            </a:r>
            <a:r>
              <a:rPr lang="en-US" sz="1467" dirty="0" err="1">
                <a:latin typeface="+mj-lt"/>
              </a:rPr>
              <a:t>sem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tincidunt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est</a:t>
            </a:r>
            <a:r>
              <a:rPr lang="en-US" sz="1467" dirty="0">
                <a:latin typeface="+mj-lt"/>
              </a:rPr>
              <a:t>, </a:t>
            </a:r>
            <a:r>
              <a:rPr lang="en-US" sz="1467" dirty="0" err="1">
                <a:latin typeface="+mj-lt"/>
              </a:rPr>
              <a:t>finibus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tempor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nibh</a:t>
            </a:r>
            <a:r>
              <a:rPr lang="en-US" sz="1467" dirty="0">
                <a:latin typeface="+mj-lt"/>
              </a:rPr>
              <a:t> ante semper diam. </a:t>
            </a:r>
            <a:r>
              <a:rPr lang="en-US" sz="1467" dirty="0" err="1">
                <a:latin typeface="+mj-lt"/>
              </a:rPr>
              <a:t>Nullam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quis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euismod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neque</a:t>
            </a:r>
            <a:r>
              <a:rPr lang="en-US" sz="1467" dirty="0">
                <a:latin typeface="+mj-lt"/>
              </a:rPr>
              <a:t>, </a:t>
            </a:r>
            <a:r>
              <a:rPr lang="en-US" sz="1467" dirty="0" err="1">
                <a:latin typeface="+mj-lt"/>
              </a:rPr>
              <a:t>nec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facilisis</a:t>
            </a:r>
            <a:r>
              <a:rPr lang="en-US" sz="1467" dirty="0">
                <a:latin typeface="+mj-lt"/>
              </a:rPr>
              <a:t> sem. </a:t>
            </a:r>
            <a:r>
              <a:rPr lang="en-US" sz="1467" dirty="0" err="1">
                <a:latin typeface="+mj-lt"/>
              </a:rPr>
              <a:t>Morbi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egestas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iaculis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dignissim</a:t>
            </a:r>
            <a:r>
              <a:rPr lang="en-US" sz="1467" dirty="0">
                <a:latin typeface="+mj-lt"/>
              </a:rPr>
              <a:t>. In </a:t>
            </a:r>
            <a:r>
              <a:rPr lang="en-US" sz="1467" dirty="0" err="1">
                <a:latin typeface="+mj-lt"/>
              </a:rPr>
              <a:t>accumsan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tortor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elit</a:t>
            </a:r>
            <a:r>
              <a:rPr lang="en-US" sz="1467" dirty="0">
                <a:latin typeface="+mj-lt"/>
              </a:rPr>
              <a:t>, non </a:t>
            </a:r>
            <a:r>
              <a:rPr lang="en-US" sz="1467" dirty="0" err="1">
                <a:latin typeface="+mj-lt"/>
              </a:rPr>
              <a:t>euismod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eros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accumsan</a:t>
            </a:r>
            <a:r>
              <a:rPr lang="en-US" sz="1467" dirty="0">
                <a:latin typeface="+mj-lt"/>
              </a:rPr>
              <a:t> ac. </a:t>
            </a:r>
            <a:r>
              <a:rPr lang="en-US" sz="1467" dirty="0" err="1">
                <a:latin typeface="+mj-lt"/>
              </a:rPr>
              <a:t>Sed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ultrices</a:t>
            </a:r>
            <a:r>
              <a:rPr lang="en-US" sz="1467" dirty="0">
                <a:latin typeface="+mj-lt"/>
              </a:rPr>
              <a:t> mi lorem, </a:t>
            </a:r>
            <a:r>
              <a:rPr lang="en-US" sz="1467" dirty="0" err="1">
                <a:latin typeface="+mj-lt"/>
              </a:rPr>
              <a:t>ut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dignissim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nibh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facilisis</a:t>
            </a:r>
            <a:r>
              <a:rPr lang="en-US" sz="1467" dirty="0">
                <a:latin typeface="+mj-lt"/>
              </a:rPr>
              <a:t> vel.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392546" y="955249"/>
            <a:ext cx="11406909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0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68990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on Color Canvas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Please Add Slide Headline Here</a:t>
            </a:r>
          </a:p>
        </p:txBody>
      </p:sp>
      <p:sp>
        <p:nvSpPr>
          <p:cNvPr id="3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476253" y="1896533"/>
            <a:ext cx="5314948" cy="4072467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</a:p>
          <a:p>
            <a:pPr lvl="0"/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r>
              <a:rPr lang="en-US" dirty="0"/>
              <a:t> </a:t>
            </a:r>
          </a:p>
          <a:p>
            <a:pPr lvl="0"/>
            <a:r>
              <a:rPr lang="en-US" dirty="0"/>
              <a:t>at nisi et,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fermentum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76252" y="1439333"/>
            <a:ext cx="5314949" cy="457200"/>
          </a:xfrm>
        </p:spPr>
        <p:txBody>
          <a:bodyPr wrap="none" bIns="0">
            <a:noAutofit/>
          </a:bodyPr>
          <a:lstStyle>
            <a:lvl1pPr marL="0" indent="0">
              <a:spcBef>
                <a:spcPts val="384"/>
              </a:spcBef>
              <a:buNone/>
              <a:defRPr sz="1600" b="1" i="0" cap="all" spc="267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Highlight goes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 hasCustomPrompt="1"/>
          </p:nvPr>
        </p:nvSpPr>
        <p:spPr>
          <a:xfrm>
            <a:off x="6400799" y="1896533"/>
            <a:ext cx="5324476" cy="4072467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</a:p>
          <a:p>
            <a:pPr lvl="0"/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r>
              <a:rPr lang="en-US" dirty="0"/>
              <a:t> </a:t>
            </a:r>
          </a:p>
          <a:p>
            <a:pPr lvl="0"/>
            <a:r>
              <a:rPr lang="en-US" dirty="0"/>
              <a:t>at nisi et,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fermentum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6400799" y="1439333"/>
            <a:ext cx="5314952" cy="457200"/>
          </a:xfrm>
        </p:spPr>
        <p:txBody>
          <a:bodyPr wrap="none" bIns="0">
            <a:noAutofit/>
          </a:bodyPr>
          <a:lstStyle>
            <a:lvl1pPr marL="0" indent="0">
              <a:spcBef>
                <a:spcPts val="384"/>
              </a:spcBef>
              <a:buNone/>
              <a:defRPr sz="1600" b="1" i="0" cap="all" spc="267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OTHER Highlight goes here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392546" y="955249"/>
            <a:ext cx="11406909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0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38306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 on Color Canvas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sz="quarter" idx="16" hasCustomPrompt="1"/>
          </p:nvPr>
        </p:nvSpPr>
        <p:spPr>
          <a:xfrm>
            <a:off x="1502900" y="1651445"/>
            <a:ext cx="3072384" cy="3871384"/>
          </a:xfrm>
          <a:ln>
            <a:solidFill>
              <a:schemeClr val="bg1"/>
            </a:solidFill>
          </a:ln>
        </p:spPr>
        <p:txBody>
          <a:bodyPr vert="horz" lIns="182880" tIns="274320" rIns="182880" bIns="274320" rtlCol="0">
            <a:normAutofit/>
          </a:bodyPr>
          <a:lstStyle>
            <a:lvl1pPr>
              <a:defRPr lang="en-US" sz="1333" dirty="0" smtClean="0">
                <a:solidFill>
                  <a:schemeClr val="bg1"/>
                </a:solidFill>
              </a:defRPr>
            </a:lvl1pPr>
            <a:lvl2pPr>
              <a:defRPr lang="en-US" sz="1333" dirty="0" smtClean="0">
                <a:solidFill>
                  <a:schemeClr val="bg1"/>
                </a:solidFill>
              </a:defRPr>
            </a:lvl2pPr>
            <a:lvl3pPr>
              <a:defRPr lang="en-US" sz="1333" dirty="0" smtClean="0">
                <a:solidFill>
                  <a:schemeClr val="bg1"/>
                </a:solidFill>
              </a:defRPr>
            </a:lvl3pPr>
            <a:lvl4pPr>
              <a:defRPr lang="en-US" sz="1333" dirty="0" smtClean="0">
                <a:solidFill>
                  <a:schemeClr val="bg1"/>
                </a:solidFill>
              </a:defRPr>
            </a:lvl4pPr>
            <a:lvl5pPr>
              <a:defRPr lang="en-US" sz="1333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</a:p>
          <a:p>
            <a:pPr lvl="0"/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</a:p>
        </p:txBody>
      </p:sp>
      <p:sp>
        <p:nvSpPr>
          <p:cNvPr id="5" name="Title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7647668" y="1066229"/>
            <a:ext cx="3072384" cy="585216"/>
          </a:xfr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lIns="91440" tIns="0" rIns="91440" bIns="0" anchor="ctr">
            <a:noAutofit/>
          </a:bodyPr>
          <a:lstStyle>
            <a:lvl1pPr marL="0" indent="0" algn="ctr">
              <a:buNone/>
              <a:defRPr sz="1600" b="1" i="0" cap="all" spc="267" baseline="0"/>
            </a:lvl1pPr>
            <a:lvl2pPr marL="609585" indent="0">
              <a:buNone/>
              <a:defRPr b="1" i="0" cap="all" spc="267" baseline="0"/>
            </a:lvl2pPr>
            <a:lvl3pPr marL="1219170" indent="0">
              <a:buNone/>
              <a:defRPr b="1" i="0" cap="all" spc="267" baseline="0"/>
            </a:lvl3pPr>
            <a:lvl4pPr marL="1828754" indent="0">
              <a:buNone/>
              <a:defRPr b="1" i="0" cap="all" spc="267" baseline="0"/>
            </a:lvl4pPr>
            <a:lvl5pPr marL="2438339" indent="0">
              <a:buFont typeface="Arial" panose="020B0604020202020204" pitchFamily="34" charset="0"/>
              <a:buNone/>
              <a:defRPr b="1" i="0" cap="all" spc="267" baseline="0"/>
            </a:lvl5pPr>
          </a:lstStyle>
          <a:p>
            <a:pPr lvl="0"/>
            <a:r>
              <a:rPr lang="en-US" dirty="0"/>
              <a:t>ADD TITILE HERE</a:t>
            </a:r>
          </a:p>
        </p:txBody>
      </p:sp>
      <p:sp>
        <p:nvSpPr>
          <p:cNvPr id="4" name="Title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4575284" y="1066229"/>
            <a:ext cx="3072384" cy="585216"/>
          </a:xfr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lIns="91440" tIns="0" rIns="91440" bIns="0" anchor="ctr">
            <a:noAutofit/>
          </a:bodyPr>
          <a:lstStyle>
            <a:lvl1pPr marL="0" indent="0" algn="ctr">
              <a:buNone/>
              <a:defRPr sz="1600" b="1" i="0" cap="all" spc="267" baseline="0"/>
            </a:lvl1pPr>
            <a:lvl2pPr marL="609585" indent="0">
              <a:buNone/>
              <a:defRPr b="1" i="0" cap="all" spc="267" baseline="0"/>
            </a:lvl2pPr>
            <a:lvl3pPr marL="1219170" indent="0">
              <a:buNone/>
              <a:defRPr b="1" i="0" cap="all" spc="267" baseline="0"/>
            </a:lvl3pPr>
            <a:lvl4pPr marL="1828754" indent="0">
              <a:buNone/>
              <a:defRPr b="1" i="0" cap="all" spc="267" baseline="0"/>
            </a:lvl4pPr>
            <a:lvl5pPr marL="2438339" indent="0">
              <a:buFont typeface="Arial" panose="020B0604020202020204" pitchFamily="34" charset="0"/>
              <a:buNone/>
              <a:defRPr b="1" i="0" cap="all" spc="267" baseline="0"/>
            </a:lvl5pPr>
          </a:lstStyle>
          <a:p>
            <a:pPr lvl="0"/>
            <a:r>
              <a:rPr lang="en-US" dirty="0"/>
              <a:t>ADD TITILE HERE</a:t>
            </a:r>
          </a:p>
        </p:txBody>
      </p:sp>
      <p:sp>
        <p:nvSpPr>
          <p:cNvPr id="6" name="Title Placeholder 1"/>
          <p:cNvSpPr>
            <a:spLocks noGrp="1"/>
          </p:cNvSpPr>
          <p:nvPr>
            <p:ph type="body" sz="quarter" idx="12" hasCustomPrompt="1"/>
          </p:nvPr>
        </p:nvSpPr>
        <p:spPr>
          <a:xfrm>
            <a:off x="1502900" y="1066229"/>
            <a:ext cx="3072384" cy="585216"/>
          </a:xfr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lIns="91440" tIns="0" rIns="91440" bIns="0" anchor="ctr">
            <a:noAutofit/>
          </a:bodyPr>
          <a:lstStyle>
            <a:lvl1pPr marL="0" indent="0" algn="ctr">
              <a:buNone/>
              <a:defRPr sz="1600" b="1" i="0" cap="all" spc="267" baseline="0"/>
            </a:lvl1pPr>
            <a:lvl2pPr marL="609585" indent="0">
              <a:buNone/>
              <a:defRPr b="1" i="0" cap="all" spc="267" baseline="0"/>
            </a:lvl2pPr>
            <a:lvl3pPr marL="1219170" indent="0">
              <a:buNone/>
              <a:defRPr b="1" i="0" cap="all" spc="267" baseline="0"/>
            </a:lvl3pPr>
            <a:lvl4pPr marL="1828754" indent="0">
              <a:buNone/>
              <a:defRPr b="1" i="0" cap="all" spc="267" baseline="0"/>
            </a:lvl4pPr>
            <a:lvl5pPr marL="2438339" indent="0">
              <a:buFont typeface="Arial" panose="020B0604020202020204" pitchFamily="34" charset="0"/>
              <a:buNone/>
              <a:defRPr b="1" i="0" cap="all" spc="267" baseline="0"/>
            </a:lvl5pPr>
          </a:lstStyle>
          <a:p>
            <a:pPr lvl="0"/>
            <a:r>
              <a:rPr lang="en-US" dirty="0"/>
              <a:t>ADD TITILE HERE</a:t>
            </a:r>
          </a:p>
        </p:txBody>
      </p:sp>
      <p:sp>
        <p:nvSpPr>
          <p:cNvPr id="13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0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Content Placeholder 14"/>
          <p:cNvSpPr>
            <a:spLocks noGrp="1"/>
          </p:cNvSpPr>
          <p:nvPr>
            <p:ph sz="quarter" idx="17" hasCustomPrompt="1"/>
          </p:nvPr>
        </p:nvSpPr>
        <p:spPr>
          <a:xfrm>
            <a:off x="7647668" y="1651445"/>
            <a:ext cx="3072384" cy="3871384"/>
          </a:xfrm>
          <a:ln>
            <a:solidFill>
              <a:schemeClr val="bg1"/>
            </a:solidFill>
          </a:ln>
        </p:spPr>
        <p:txBody>
          <a:bodyPr vert="horz" lIns="182880" tIns="274320" rIns="182880" bIns="274320" rtlCol="0">
            <a:normAutofit/>
          </a:bodyPr>
          <a:lstStyle>
            <a:lvl1pPr>
              <a:defRPr lang="en-US" sz="1333" dirty="0" smtClean="0">
                <a:solidFill>
                  <a:schemeClr val="bg1"/>
                </a:solidFill>
              </a:defRPr>
            </a:lvl1pPr>
            <a:lvl2pPr>
              <a:defRPr lang="en-US" sz="1333" dirty="0" smtClean="0">
                <a:solidFill>
                  <a:schemeClr val="bg1"/>
                </a:solidFill>
              </a:defRPr>
            </a:lvl2pPr>
            <a:lvl3pPr>
              <a:defRPr lang="en-US" sz="1333" dirty="0" smtClean="0">
                <a:solidFill>
                  <a:schemeClr val="bg1"/>
                </a:solidFill>
              </a:defRPr>
            </a:lvl3pPr>
            <a:lvl4pPr>
              <a:defRPr lang="en-US" sz="1333" dirty="0" smtClean="0">
                <a:solidFill>
                  <a:schemeClr val="bg1"/>
                </a:solidFill>
              </a:defRPr>
            </a:lvl4pPr>
            <a:lvl5pPr>
              <a:defRPr lang="en-US" sz="1333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</a:p>
          <a:p>
            <a:pPr lvl="0"/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</a:p>
        </p:txBody>
      </p:sp>
      <p:sp>
        <p:nvSpPr>
          <p:cNvPr id="17" name="Content Placeholder 14"/>
          <p:cNvSpPr>
            <a:spLocks noGrp="1"/>
          </p:cNvSpPr>
          <p:nvPr>
            <p:ph sz="quarter" idx="18" hasCustomPrompt="1"/>
          </p:nvPr>
        </p:nvSpPr>
        <p:spPr>
          <a:xfrm>
            <a:off x="4575284" y="1651445"/>
            <a:ext cx="3072384" cy="3871384"/>
          </a:xfrm>
          <a:ln>
            <a:solidFill>
              <a:schemeClr val="bg1"/>
            </a:solidFill>
          </a:ln>
        </p:spPr>
        <p:txBody>
          <a:bodyPr vert="horz" lIns="182880" tIns="274320" rIns="182880" bIns="274320" rtlCol="0">
            <a:normAutofit/>
          </a:bodyPr>
          <a:lstStyle>
            <a:lvl1pPr>
              <a:defRPr lang="en-US" sz="1333" dirty="0" smtClean="0">
                <a:solidFill>
                  <a:schemeClr val="bg1"/>
                </a:solidFill>
              </a:defRPr>
            </a:lvl1pPr>
            <a:lvl2pPr>
              <a:defRPr lang="en-US" sz="1333" dirty="0" smtClean="0">
                <a:solidFill>
                  <a:schemeClr val="bg1"/>
                </a:solidFill>
              </a:defRPr>
            </a:lvl2pPr>
            <a:lvl3pPr>
              <a:defRPr lang="en-US" sz="1333" dirty="0" smtClean="0">
                <a:solidFill>
                  <a:schemeClr val="bg1"/>
                </a:solidFill>
              </a:defRPr>
            </a:lvl3pPr>
            <a:lvl4pPr>
              <a:defRPr lang="en-US" sz="1333" dirty="0" smtClean="0">
                <a:solidFill>
                  <a:schemeClr val="bg1"/>
                </a:solidFill>
              </a:defRPr>
            </a:lvl4pPr>
            <a:lvl5pPr>
              <a:defRPr lang="en-US" sz="1333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</a:p>
          <a:p>
            <a:pPr lvl="0"/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6526624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- EPAM Blu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2374605" y="2797813"/>
            <a:ext cx="7442791" cy="78318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ts val="3200"/>
              </a:lnSpc>
              <a:buNone/>
              <a:defRPr sz="2133">
                <a:solidFill>
                  <a:schemeClr val="bg1"/>
                </a:solidFill>
                <a:latin typeface="+mj-lt"/>
              </a:defRPr>
            </a:lvl1pPr>
            <a:lvl2pPr marL="609585" indent="0">
              <a:buNone/>
              <a:defRPr sz="2133">
                <a:latin typeface="+mj-lt"/>
              </a:defRPr>
            </a:lvl2pPr>
            <a:lvl3pPr marL="1219170" indent="0">
              <a:buNone/>
              <a:defRPr sz="2133">
                <a:latin typeface="+mj-lt"/>
              </a:defRPr>
            </a:lvl3pPr>
            <a:lvl4pPr marL="1828754" indent="0">
              <a:buNone/>
              <a:defRPr sz="2133">
                <a:latin typeface="+mj-lt"/>
              </a:defRPr>
            </a:lvl4pPr>
            <a:lvl5pPr marL="2438339" indent="0">
              <a:buNone/>
              <a:defRPr sz="2133">
                <a:latin typeface="+mj-lt"/>
              </a:defRPr>
            </a:lvl5pPr>
          </a:lstStyle>
          <a:p>
            <a:pPr algn="ctr">
              <a:lnSpc>
                <a:spcPts val="2400"/>
              </a:lnSpc>
            </a:pP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Please add call out or quote here</a:t>
            </a:r>
            <a:br>
              <a:rPr lang="en-US" sz="2133" baseline="0" dirty="0">
                <a:solidFill>
                  <a:schemeClr val="bg1"/>
                </a:solidFill>
                <a:latin typeface="+mj-lt"/>
              </a:rPr>
            </a:b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sit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amet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consectetur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adipiscing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elit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Sed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nec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sem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gravida,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dapibus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turpis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porttitor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tincidunt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nibh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Orci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varius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natoque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penatibus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et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magnis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dis parturient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montes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nascetur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ridiculus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mus. Nam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eget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enim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mauris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Vivamus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sit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amet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congue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nunc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Duis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pellentesque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posuere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rutrum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Pellentesque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ac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diam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quis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justo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placerat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porta.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Phasellus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bibendum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vehicula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sem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id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ornare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. Nam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commodo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ac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purus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condimentum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porta.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Proin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condimentum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lectus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leo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, in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lacinia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diam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placerat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convallis. </a:t>
            </a:r>
            <a:endParaRPr lang="en-US" sz="2133" b="1" spc="267" baseline="0" dirty="0">
              <a:solidFill>
                <a:schemeClr val="bg1"/>
              </a:solidFill>
              <a:latin typeface="+mj-lt"/>
              <a:ea typeface="Calibri" charset="0"/>
              <a:cs typeface="Calibri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screen">
            <a:alphaModFix amt="1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3049" r="42496"/>
          <a:stretch/>
        </p:blipFill>
        <p:spPr>
          <a:xfrm>
            <a:off x="2" y="-163253"/>
            <a:ext cx="2064269" cy="158326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screen">
            <a:alphaModFix amt="1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3049" r="42496"/>
          <a:stretch/>
        </p:blipFill>
        <p:spPr>
          <a:xfrm rot="10800000">
            <a:off x="10127731" y="4909146"/>
            <a:ext cx="2064269" cy="1583263"/>
          </a:xfrm>
          <a:prstGeom prst="rect">
            <a:avLst/>
          </a:prstGeom>
        </p:spPr>
      </p:pic>
      <p:sp>
        <p:nvSpPr>
          <p:cNvPr id="7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0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78693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524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Please Add Slide Headline Here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392546" y="955249"/>
            <a:ext cx="11406909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0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13901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ase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Please Add Slide Headline Here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392546" y="955249"/>
            <a:ext cx="11406909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0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3040C60-A39E-8442-A520-BA092303AC98}"/>
              </a:ext>
            </a:extLst>
          </p:cNvPr>
          <p:cNvCxnSpPr/>
          <p:nvPr userDrawn="1"/>
        </p:nvCxnSpPr>
        <p:spPr>
          <a:xfrm flipV="1">
            <a:off x="7981952" y="937625"/>
            <a:ext cx="0" cy="5497895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21FF28FE-B84E-5D44-B6A6-4B55087B123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948969"/>
            <a:ext cx="7981952" cy="5453324"/>
          </a:xfrm>
        </p:spPr>
        <p:txBody>
          <a:bodyPr anchor="ctr">
            <a:normAutofit/>
          </a:bodyPr>
          <a:lstStyle>
            <a:lvl1pPr marL="0" indent="0" algn="ctr">
              <a:buNone/>
              <a:defRPr sz="2133"/>
            </a:lvl1pPr>
          </a:lstStyle>
          <a:p>
            <a:r>
              <a:rPr lang="en-US" dirty="0"/>
              <a:t>Please add picture here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Shape 920">
            <a:extLst>
              <a:ext uri="{FF2B5EF4-FFF2-40B4-BE49-F238E27FC236}">
                <a16:creationId xmlns:a16="http://schemas.microsoft.com/office/drawing/2014/main" id="{D1A5E50C-7A92-6F49-870C-2507B203D755}"/>
              </a:ext>
            </a:extLst>
          </p:cNvPr>
          <p:cNvSpPr/>
          <p:nvPr userDrawn="1"/>
        </p:nvSpPr>
        <p:spPr>
          <a:xfrm>
            <a:off x="7981952" y="948969"/>
            <a:ext cx="4210048" cy="691457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38100" rIns="0" bIns="38100" anchor="ctr">
            <a:noAutofit/>
          </a:bodyPr>
          <a:lstStyle/>
          <a:p>
            <a:pPr marR="31750" indent="31750" algn="ctr" defTabSz="412746">
              <a:lnSpc>
                <a:spcPct val="90000"/>
              </a:lnSpc>
              <a:defRPr sz="2800" cap="all">
                <a:solidFill>
                  <a:srgbClr val="FFFFFF"/>
                </a:solidFill>
                <a:latin typeface="Oswald DemiBold"/>
                <a:ea typeface="Oswald DemiBold"/>
                <a:cs typeface="Oswald DemiBold"/>
                <a:sym typeface="Oswald DemiBold"/>
              </a:defRPr>
            </a:pPr>
            <a:endParaRPr sz="1600" b="1" kern="0" cap="all" spc="133" dirty="0">
              <a:solidFill>
                <a:srgbClr val="FFFFFF"/>
              </a:solidFill>
              <a:latin typeface="Calibri" charset="0"/>
              <a:ea typeface="Calibri" charset="0"/>
              <a:cs typeface="Calibri" charset="0"/>
              <a:sym typeface="Oswald DemiBold"/>
            </a:endParaRPr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D86B7237-6AD3-844E-9A6E-C3E0C1013AD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981950" y="1025995"/>
            <a:ext cx="4210049" cy="585216"/>
          </a:xfrm>
          <a:noFill/>
          <a:ln>
            <a:noFill/>
          </a:ln>
        </p:spPr>
        <p:txBody>
          <a:bodyPr wrap="none" lIns="91440" tIns="0" rIns="91440" bIns="0" anchor="ctr">
            <a:noAutofit/>
          </a:bodyPr>
          <a:lstStyle>
            <a:lvl1pPr marL="0" indent="0" algn="ctr">
              <a:buNone/>
              <a:defRPr sz="1600" b="1" i="0" cap="all" spc="267" baseline="0">
                <a:solidFill>
                  <a:schemeClr val="bg1"/>
                </a:solidFill>
              </a:defRPr>
            </a:lvl1pPr>
            <a:lvl2pPr marL="609585" indent="0">
              <a:buNone/>
              <a:defRPr b="1" i="0" cap="all" spc="267" baseline="0"/>
            </a:lvl2pPr>
            <a:lvl3pPr marL="1219170" indent="0">
              <a:buNone/>
              <a:defRPr b="1" i="0" cap="all" spc="267" baseline="0"/>
            </a:lvl3pPr>
            <a:lvl4pPr marL="1828754" indent="0">
              <a:buNone/>
              <a:defRPr b="1" i="0" cap="all" spc="267" baseline="0"/>
            </a:lvl4pPr>
            <a:lvl5pPr marL="2438339" indent="0">
              <a:buFont typeface="Arial" panose="020B0604020202020204" pitchFamily="34" charset="0"/>
              <a:buNone/>
              <a:defRPr b="1" i="0" cap="all" spc="267" baseline="0"/>
            </a:lvl5pPr>
          </a:lstStyle>
          <a:p>
            <a:pPr lvl="0"/>
            <a:r>
              <a:rPr lang="en-US" dirty="0"/>
              <a:t>ADD TITILE HERE</a:t>
            </a: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94328E10-B013-0A4C-A50C-6D1D6CFD70B7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8257618" y="2363052"/>
            <a:ext cx="3541837" cy="4072467"/>
          </a:xfr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ts val="1973"/>
              </a:lnSpc>
              <a:spcBef>
                <a:spcPts val="352"/>
              </a:spcBef>
              <a:spcAft>
                <a:spcPts val="40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</a:p>
          <a:p>
            <a:pPr lvl="0"/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</a:p>
          <a:p>
            <a:pPr marL="228594" marR="0" lvl="0" indent="-228594" algn="l" defTabSz="1219170" rtl="0" eaLnBrk="1" fontAlgn="auto" latinLnBrk="0" hangingPunct="1">
              <a:lnSpc>
                <a:spcPts val="1973"/>
              </a:lnSpc>
              <a:spcBef>
                <a:spcPts val="352"/>
              </a:spcBef>
              <a:spcAft>
                <a:spcPts val="4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ABD56F5B-8455-0345-910E-53CDD8476F9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257618" y="1905852"/>
            <a:ext cx="3541837" cy="457200"/>
          </a:xfrm>
        </p:spPr>
        <p:txBody>
          <a:bodyPr wrap="none" bIns="0">
            <a:noAutofit/>
          </a:bodyPr>
          <a:lstStyle>
            <a:lvl1pPr marL="0" indent="0">
              <a:spcBef>
                <a:spcPts val="384"/>
              </a:spcBef>
              <a:buNone/>
              <a:defRPr sz="1600" b="1" i="0" cap="all" spc="267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Highlight goes here</a:t>
            </a:r>
          </a:p>
        </p:txBody>
      </p:sp>
    </p:spTree>
    <p:extLst>
      <p:ext uri="{BB962C8B-B14F-4D97-AF65-F5344CB8AC3E}">
        <p14:creationId xmlns:p14="http://schemas.microsoft.com/office/powerpoint/2010/main" val="134318636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0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57451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476251" y="1439333"/>
            <a:ext cx="11239500" cy="4529667"/>
          </a:xfrm>
        </p:spPr>
        <p:txBody>
          <a:bodyPr/>
          <a:lstStyle>
            <a:lvl1pPr marL="228594" marR="0" indent="-228594" algn="l" defTabSz="1219170" rtl="0" eaLnBrk="1" fontAlgn="auto" latinLnBrk="0" hangingPunct="1">
              <a:lnSpc>
                <a:spcPts val="2133"/>
              </a:lnSpc>
              <a:spcBef>
                <a:spcPts val="352"/>
              </a:spcBef>
              <a:spcAft>
                <a:spcPts val="4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  <a:br>
              <a:rPr lang="en-US" dirty="0"/>
            </a:br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at nisi et,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fermentum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fames ac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.</a:t>
            </a:r>
          </a:p>
          <a:p>
            <a:pPr marL="228594" marR="0" lvl="0" indent="-228594" algn="l" defTabSz="1219170" rtl="0" eaLnBrk="1" fontAlgn="auto" latinLnBrk="0" hangingPunct="1">
              <a:lnSpc>
                <a:spcPts val="2133"/>
              </a:lnSpc>
              <a:spcBef>
                <a:spcPts val="352"/>
              </a:spcBef>
              <a:spcAft>
                <a:spcPts val="400"/>
              </a:spcAft>
              <a:buClrTx/>
              <a:buSzTx/>
              <a:tabLst/>
              <a:defRPr/>
            </a:pPr>
            <a:r>
              <a:rPr lang="en-US" sz="1467" dirty="0">
                <a:latin typeface="+mj-lt"/>
              </a:rPr>
              <a:t>In </a:t>
            </a:r>
            <a:r>
              <a:rPr lang="en-US" sz="1467" dirty="0" err="1">
                <a:latin typeface="+mj-lt"/>
              </a:rPr>
              <a:t>egestas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orci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eu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lacinia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consectetur</a:t>
            </a:r>
            <a:r>
              <a:rPr lang="en-US" sz="1467" dirty="0">
                <a:latin typeface="+mj-lt"/>
              </a:rPr>
              <a:t>. In dolor ipsum, gravida et </a:t>
            </a:r>
            <a:r>
              <a:rPr lang="en-US" sz="1467" dirty="0" err="1">
                <a:latin typeface="+mj-lt"/>
              </a:rPr>
              <a:t>sagittis</a:t>
            </a:r>
            <a:r>
              <a:rPr lang="en-US" sz="1467" dirty="0">
                <a:latin typeface="+mj-lt"/>
              </a:rPr>
              <a:t> id, </a:t>
            </a:r>
            <a:r>
              <a:rPr lang="en-US" sz="1467" dirty="0" err="1">
                <a:latin typeface="+mj-lt"/>
              </a:rPr>
              <a:t>sollicitudin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ut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nisl</a:t>
            </a:r>
            <a:r>
              <a:rPr lang="en-US" sz="1467" dirty="0">
                <a:latin typeface="+mj-lt"/>
              </a:rPr>
              <a:t>. </a:t>
            </a:r>
            <a:r>
              <a:rPr lang="en-US" sz="1467" dirty="0" err="1">
                <a:latin typeface="+mj-lt"/>
              </a:rPr>
              <a:t>Praesent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bibendum</a:t>
            </a:r>
            <a:r>
              <a:rPr lang="en-US" sz="1467" dirty="0">
                <a:latin typeface="+mj-lt"/>
              </a:rPr>
              <a:t> tempus </a:t>
            </a:r>
            <a:r>
              <a:rPr lang="en-US" sz="1467" dirty="0" err="1">
                <a:latin typeface="+mj-lt"/>
              </a:rPr>
              <a:t>tellus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nec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hendrerit</a:t>
            </a:r>
            <a:r>
              <a:rPr lang="en-US" sz="1467" dirty="0">
                <a:latin typeface="+mj-lt"/>
              </a:rPr>
              <a:t>. Nam in </a:t>
            </a:r>
            <a:r>
              <a:rPr lang="en-US" sz="1467" dirty="0" err="1">
                <a:latin typeface="+mj-lt"/>
              </a:rPr>
              <a:t>tempor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metus</a:t>
            </a:r>
            <a:r>
              <a:rPr lang="en-US" sz="1467" dirty="0">
                <a:latin typeface="+mj-lt"/>
              </a:rPr>
              <a:t>, ac </a:t>
            </a:r>
            <a:r>
              <a:rPr lang="en-US" sz="1467" dirty="0" err="1">
                <a:latin typeface="+mj-lt"/>
              </a:rPr>
              <a:t>finibus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purus</a:t>
            </a:r>
            <a:r>
              <a:rPr lang="en-US" sz="1467" dirty="0">
                <a:latin typeface="+mj-lt"/>
              </a:rPr>
              <a:t>. </a:t>
            </a:r>
            <a:r>
              <a:rPr lang="en-US" sz="1467" dirty="0" err="1">
                <a:latin typeface="+mj-lt"/>
              </a:rPr>
              <a:t>Praesent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consequat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lectus</a:t>
            </a:r>
            <a:r>
              <a:rPr lang="en-US" sz="1467" dirty="0">
                <a:latin typeface="+mj-lt"/>
              </a:rPr>
              <a:t> sit </a:t>
            </a:r>
            <a:r>
              <a:rPr lang="en-US" sz="1467" dirty="0" err="1">
                <a:latin typeface="+mj-lt"/>
              </a:rPr>
              <a:t>amet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tortor</a:t>
            </a:r>
            <a:r>
              <a:rPr lang="en-US" sz="1467" dirty="0">
                <a:latin typeface="+mj-lt"/>
              </a:rPr>
              <a:t> pharetra, </a:t>
            </a:r>
            <a:r>
              <a:rPr lang="en-US" sz="1467" dirty="0" err="1">
                <a:latin typeface="+mj-lt"/>
              </a:rPr>
              <a:t>sed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venenatis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eros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lacinia</a:t>
            </a:r>
            <a:r>
              <a:rPr lang="en-US" sz="1467" dirty="0">
                <a:latin typeface="+mj-lt"/>
              </a:rPr>
              <a:t>. In </a:t>
            </a:r>
            <a:r>
              <a:rPr lang="en-US" sz="1467" dirty="0" err="1">
                <a:latin typeface="+mj-lt"/>
              </a:rPr>
              <a:t>sed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erat</a:t>
            </a:r>
            <a:r>
              <a:rPr lang="en-US" sz="1467" dirty="0">
                <a:latin typeface="+mj-lt"/>
              </a:rPr>
              <a:t> libero. </a:t>
            </a:r>
            <a:r>
              <a:rPr lang="en-US" sz="1467" dirty="0" err="1">
                <a:latin typeface="+mj-lt"/>
              </a:rPr>
              <a:t>Sed</a:t>
            </a:r>
            <a:r>
              <a:rPr lang="en-US" sz="1467" dirty="0">
                <a:latin typeface="+mj-lt"/>
              </a:rPr>
              <a:t> lorem </a:t>
            </a:r>
            <a:r>
              <a:rPr lang="en-US" sz="1467" dirty="0" err="1">
                <a:latin typeface="+mj-lt"/>
              </a:rPr>
              <a:t>neque</a:t>
            </a:r>
            <a:r>
              <a:rPr lang="en-US" sz="1467" dirty="0">
                <a:latin typeface="+mj-lt"/>
              </a:rPr>
              <a:t>, </a:t>
            </a:r>
            <a:r>
              <a:rPr lang="en-US" sz="1467" dirty="0" err="1">
                <a:latin typeface="+mj-lt"/>
              </a:rPr>
              <a:t>commodo</a:t>
            </a:r>
            <a:r>
              <a:rPr lang="en-US" sz="1467" dirty="0">
                <a:latin typeface="+mj-lt"/>
              </a:rPr>
              <a:t> vitae ex at, pharetra convallis </a:t>
            </a:r>
            <a:r>
              <a:rPr lang="en-US" sz="1467" dirty="0" err="1">
                <a:latin typeface="+mj-lt"/>
              </a:rPr>
              <a:t>nunc</a:t>
            </a:r>
            <a:r>
              <a:rPr lang="en-US" sz="1467" dirty="0">
                <a:latin typeface="+mj-lt"/>
              </a:rPr>
              <a:t>. In </a:t>
            </a:r>
            <a:r>
              <a:rPr lang="en-US" sz="1467" dirty="0" err="1">
                <a:latin typeface="+mj-lt"/>
              </a:rPr>
              <a:t>vehicula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mauris</a:t>
            </a:r>
            <a:r>
              <a:rPr lang="en-US" sz="1467" dirty="0">
                <a:latin typeface="+mj-lt"/>
              </a:rPr>
              <a:t> ligula. </a:t>
            </a:r>
            <a:r>
              <a:rPr lang="en-US" sz="1467" dirty="0" err="1">
                <a:latin typeface="+mj-lt"/>
              </a:rPr>
              <a:t>Suspendisse</a:t>
            </a:r>
            <a:r>
              <a:rPr lang="en-US" sz="1467" dirty="0">
                <a:latin typeface="+mj-lt"/>
              </a:rPr>
              <a:t> in </a:t>
            </a:r>
            <a:r>
              <a:rPr lang="en-US" sz="1467" dirty="0" err="1">
                <a:latin typeface="+mj-lt"/>
              </a:rPr>
              <a:t>tellus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congue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odio</a:t>
            </a:r>
            <a:r>
              <a:rPr lang="en-US" sz="1467" dirty="0">
                <a:latin typeface="+mj-lt"/>
              </a:rPr>
              <a:t> pharetra </a:t>
            </a:r>
            <a:r>
              <a:rPr lang="en-US" sz="1467" dirty="0" err="1">
                <a:latin typeface="+mj-lt"/>
              </a:rPr>
              <a:t>finibus</a:t>
            </a:r>
            <a:r>
              <a:rPr lang="en-US" sz="1467" dirty="0">
                <a:latin typeface="+mj-lt"/>
              </a:rPr>
              <a:t>. Nam </a:t>
            </a:r>
            <a:r>
              <a:rPr lang="en-US" sz="1467" dirty="0" err="1">
                <a:latin typeface="+mj-lt"/>
              </a:rPr>
              <a:t>vel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auctor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justo</a:t>
            </a:r>
            <a:r>
              <a:rPr lang="en-US" sz="1467" dirty="0">
                <a:latin typeface="+mj-lt"/>
              </a:rPr>
              <a:t>, vitae </a:t>
            </a:r>
            <a:r>
              <a:rPr lang="en-US" sz="1467" dirty="0" err="1">
                <a:latin typeface="+mj-lt"/>
              </a:rPr>
              <a:t>hendrerit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orci</a:t>
            </a:r>
            <a:r>
              <a:rPr lang="en-US" sz="1467" dirty="0">
                <a:latin typeface="+mj-lt"/>
              </a:rPr>
              <a:t>. </a:t>
            </a:r>
            <a:r>
              <a:rPr lang="en-US" sz="1467" dirty="0" err="1">
                <a:latin typeface="+mj-lt"/>
              </a:rPr>
              <a:t>Duis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nec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sapien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viverra</a:t>
            </a:r>
            <a:r>
              <a:rPr lang="en-US" sz="1467" dirty="0">
                <a:latin typeface="+mj-lt"/>
              </a:rPr>
              <a:t>, </a:t>
            </a:r>
            <a:r>
              <a:rPr lang="en-US" sz="1467" dirty="0" err="1">
                <a:latin typeface="+mj-lt"/>
              </a:rPr>
              <a:t>bibendum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tellus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eget</a:t>
            </a:r>
            <a:r>
              <a:rPr lang="en-US" sz="1467" dirty="0">
                <a:latin typeface="+mj-lt"/>
              </a:rPr>
              <a:t>, </a:t>
            </a:r>
            <a:r>
              <a:rPr lang="en-US" sz="1467" dirty="0" err="1">
                <a:latin typeface="+mj-lt"/>
              </a:rPr>
              <a:t>pellentesque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massa</a:t>
            </a:r>
            <a:r>
              <a:rPr lang="en-US" sz="1467" dirty="0">
                <a:latin typeface="+mj-lt"/>
              </a:rPr>
              <a:t>. </a:t>
            </a:r>
            <a:r>
              <a:rPr lang="en-US" sz="1467" dirty="0" err="1">
                <a:latin typeface="+mj-lt"/>
              </a:rPr>
              <a:t>Nulla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feugiat</a:t>
            </a:r>
            <a:r>
              <a:rPr lang="en-US" sz="1467" dirty="0">
                <a:latin typeface="+mj-lt"/>
              </a:rPr>
              <a:t>, </a:t>
            </a:r>
            <a:r>
              <a:rPr lang="en-US" sz="1467" dirty="0" err="1">
                <a:latin typeface="+mj-lt"/>
              </a:rPr>
              <a:t>turpis</a:t>
            </a:r>
            <a:r>
              <a:rPr lang="en-US" sz="1467" dirty="0">
                <a:latin typeface="+mj-lt"/>
              </a:rPr>
              <a:t> et </a:t>
            </a:r>
            <a:r>
              <a:rPr lang="en-US" sz="1467" dirty="0" err="1">
                <a:latin typeface="+mj-lt"/>
              </a:rPr>
              <a:t>posuere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viverra</a:t>
            </a:r>
            <a:r>
              <a:rPr lang="en-US" sz="1467" dirty="0">
                <a:latin typeface="+mj-lt"/>
              </a:rPr>
              <a:t>, ipsum </a:t>
            </a:r>
            <a:r>
              <a:rPr lang="en-US" sz="1467" dirty="0" err="1">
                <a:latin typeface="+mj-lt"/>
              </a:rPr>
              <a:t>sem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tincidunt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est</a:t>
            </a:r>
            <a:r>
              <a:rPr lang="en-US" sz="1467" dirty="0">
                <a:latin typeface="+mj-lt"/>
              </a:rPr>
              <a:t>, </a:t>
            </a:r>
            <a:r>
              <a:rPr lang="en-US" sz="1467" dirty="0" err="1">
                <a:latin typeface="+mj-lt"/>
              </a:rPr>
              <a:t>finibus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tempor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nibh</a:t>
            </a:r>
            <a:r>
              <a:rPr lang="en-US" sz="1467" dirty="0">
                <a:latin typeface="+mj-lt"/>
              </a:rPr>
              <a:t> ante semper diam. </a:t>
            </a:r>
            <a:r>
              <a:rPr lang="en-US" sz="1467" dirty="0" err="1">
                <a:latin typeface="+mj-lt"/>
              </a:rPr>
              <a:t>Nullam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quis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euismod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neque</a:t>
            </a:r>
            <a:r>
              <a:rPr lang="en-US" sz="1467" dirty="0">
                <a:latin typeface="+mj-lt"/>
              </a:rPr>
              <a:t>, </a:t>
            </a:r>
            <a:r>
              <a:rPr lang="en-US" sz="1467" dirty="0" err="1">
                <a:latin typeface="+mj-lt"/>
              </a:rPr>
              <a:t>nec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facilisis</a:t>
            </a:r>
            <a:r>
              <a:rPr lang="en-US" sz="1467" dirty="0">
                <a:latin typeface="+mj-lt"/>
              </a:rPr>
              <a:t> sem. </a:t>
            </a:r>
            <a:r>
              <a:rPr lang="en-US" sz="1467" dirty="0" err="1">
                <a:latin typeface="+mj-lt"/>
              </a:rPr>
              <a:t>Morbi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egestas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iaculis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dignissim</a:t>
            </a:r>
            <a:r>
              <a:rPr lang="en-US" sz="1467" dirty="0">
                <a:latin typeface="+mj-lt"/>
              </a:rPr>
              <a:t>. In </a:t>
            </a:r>
            <a:r>
              <a:rPr lang="en-US" sz="1467" dirty="0" err="1">
                <a:latin typeface="+mj-lt"/>
              </a:rPr>
              <a:t>accumsan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tortor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elit</a:t>
            </a:r>
            <a:r>
              <a:rPr lang="en-US" sz="1467" dirty="0">
                <a:latin typeface="+mj-lt"/>
              </a:rPr>
              <a:t>, non </a:t>
            </a:r>
            <a:r>
              <a:rPr lang="en-US" sz="1467" dirty="0" err="1">
                <a:latin typeface="+mj-lt"/>
              </a:rPr>
              <a:t>euismod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eros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accumsan</a:t>
            </a:r>
            <a:r>
              <a:rPr lang="en-US" sz="1467" dirty="0">
                <a:latin typeface="+mj-lt"/>
              </a:rPr>
              <a:t> ac. </a:t>
            </a:r>
            <a:r>
              <a:rPr lang="en-US" sz="1467" dirty="0" err="1">
                <a:latin typeface="+mj-lt"/>
              </a:rPr>
              <a:t>Sed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ultrices</a:t>
            </a:r>
            <a:r>
              <a:rPr lang="en-US" sz="1467" dirty="0">
                <a:latin typeface="+mj-lt"/>
              </a:rPr>
              <a:t> mi lorem, </a:t>
            </a:r>
            <a:r>
              <a:rPr lang="en-US" sz="1467" dirty="0" err="1">
                <a:latin typeface="+mj-lt"/>
              </a:rPr>
              <a:t>ut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dignissim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nibh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facilisis</a:t>
            </a:r>
            <a:r>
              <a:rPr lang="en-US" sz="1467" dirty="0">
                <a:latin typeface="+mj-lt"/>
              </a:rPr>
              <a:t> vel.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392546" y="955249"/>
            <a:ext cx="11406909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0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9656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476252" y="1439333"/>
            <a:ext cx="5314949" cy="4529667"/>
          </a:xfrm>
        </p:spPr>
        <p:txBody>
          <a:bodyPr/>
          <a:lstStyle>
            <a:lvl1pPr marL="228594" indent="-228594">
              <a:buFont typeface="Arial" panose="020B0604020202020204" pitchFamily="34" charset="0"/>
              <a:buChar char="•"/>
              <a:defRPr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</a:t>
            </a:r>
          </a:p>
          <a:p>
            <a:pPr lvl="0"/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endParaRPr lang="en-US" dirty="0"/>
          </a:p>
          <a:p>
            <a:pPr lvl="0"/>
            <a:r>
              <a:rPr lang="en-US" dirty="0"/>
              <a:t>at nisi et,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fermentum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fames ac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.</a:t>
            </a:r>
          </a:p>
        </p:txBody>
      </p:sp>
      <p:sp>
        <p:nvSpPr>
          <p:cNvPr id="4" name="Content Placeholder 5"/>
          <p:cNvSpPr>
            <a:spLocks noGrp="1"/>
          </p:cNvSpPr>
          <p:nvPr>
            <p:ph sz="quarter" idx="11" hasCustomPrompt="1"/>
          </p:nvPr>
        </p:nvSpPr>
        <p:spPr>
          <a:xfrm>
            <a:off x="6400801" y="1439333"/>
            <a:ext cx="5314951" cy="4529667"/>
          </a:xfrm>
        </p:spPr>
        <p:txBody>
          <a:bodyPr/>
          <a:lstStyle>
            <a:lvl1pPr marL="228594" indent="-228594">
              <a:buFont typeface="Arial" panose="020B0604020202020204" pitchFamily="34" charset="0"/>
              <a:buChar char="•"/>
              <a:defRPr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</a:t>
            </a:r>
          </a:p>
          <a:p>
            <a:pPr lvl="0"/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endParaRPr lang="en-US" dirty="0"/>
          </a:p>
          <a:p>
            <a:pPr lvl="0"/>
            <a:r>
              <a:rPr lang="en-US" dirty="0"/>
              <a:t>at nisi et,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fermentum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fames ac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.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392546" y="955249"/>
            <a:ext cx="11406909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0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45856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Please Add Slide Headline Here</a:t>
            </a:r>
          </a:p>
        </p:txBody>
      </p:sp>
      <p:sp>
        <p:nvSpPr>
          <p:cNvPr id="3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476251" y="1896533"/>
            <a:ext cx="11239500" cy="4072467"/>
          </a:xfrm>
        </p:spPr>
        <p:txBody>
          <a:bodyPr/>
          <a:lstStyle>
            <a:lvl1pPr marL="228594" marR="0" indent="-228594" algn="l" defTabSz="1219170" rtl="0" eaLnBrk="1" fontAlgn="auto" latinLnBrk="0" hangingPunct="1">
              <a:lnSpc>
                <a:spcPts val="2133"/>
              </a:lnSpc>
              <a:spcBef>
                <a:spcPts val="352"/>
              </a:spcBef>
              <a:spcAft>
                <a:spcPts val="4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  <a:br>
              <a:rPr lang="en-US" dirty="0"/>
            </a:br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at nisi et,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fermentum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fames ac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.</a:t>
            </a:r>
          </a:p>
          <a:p>
            <a:pPr marL="228594" marR="0" lvl="0" indent="-228594" algn="l" defTabSz="1219170" rtl="0" eaLnBrk="1" fontAlgn="auto" latinLnBrk="0" hangingPunct="1">
              <a:lnSpc>
                <a:spcPts val="2133"/>
              </a:lnSpc>
              <a:spcBef>
                <a:spcPts val="352"/>
              </a:spcBef>
              <a:spcAft>
                <a:spcPts val="400"/>
              </a:spcAft>
              <a:buClrTx/>
              <a:buSzTx/>
              <a:tabLst/>
              <a:defRPr/>
            </a:pPr>
            <a:r>
              <a:rPr lang="en-US" sz="1467" dirty="0">
                <a:latin typeface="+mj-lt"/>
              </a:rPr>
              <a:t>In </a:t>
            </a:r>
            <a:r>
              <a:rPr lang="en-US" sz="1467" dirty="0" err="1">
                <a:latin typeface="+mj-lt"/>
              </a:rPr>
              <a:t>egestas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orci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eu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lacinia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consectetur</a:t>
            </a:r>
            <a:r>
              <a:rPr lang="en-US" sz="1467" dirty="0">
                <a:latin typeface="+mj-lt"/>
              </a:rPr>
              <a:t>. In dolor ipsum, gravida et </a:t>
            </a:r>
            <a:r>
              <a:rPr lang="en-US" sz="1467" dirty="0" err="1">
                <a:latin typeface="+mj-lt"/>
              </a:rPr>
              <a:t>sagittis</a:t>
            </a:r>
            <a:r>
              <a:rPr lang="en-US" sz="1467" dirty="0">
                <a:latin typeface="+mj-lt"/>
              </a:rPr>
              <a:t> id, </a:t>
            </a:r>
            <a:r>
              <a:rPr lang="en-US" sz="1467" dirty="0" err="1">
                <a:latin typeface="+mj-lt"/>
              </a:rPr>
              <a:t>sollicitudin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ut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nisl</a:t>
            </a:r>
            <a:r>
              <a:rPr lang="en-US" sz="1467" dirty="0">
                <a:latin typeface="+mj-lt"/>
              </a:rPr>
              <a:t>. </a:t>
            </a:r>
            <a:r>
              <a:rPr lang="en-US" sz="1467" dirty="0" err="1">
                <a:latin typeface="+mj-lt"/>
              </a:rPr>
              <a:t>Praesent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bibendum</a:t>
            </a:r>
            <a:r>
              <a:rPr lang="en-US" sz="1467" dirty="0">
                <a:latin typeface="+mj-lt"/>
              </a:rPr>
              <a:t> tempus </a:t>
            </a:r>
            <a:r>
              <a:rPr lang="en-US" sz="1467" dirty="0" err="1">
                <a:latin typeface="+mj-lt"/>
              </a:rPr>
              <a:t>tellus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nec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hendrerit</a:t>
            </a:r>
            <a:r>
              <a:rPr lang="en-US" sz="1467" dirty="0">
                <a:latin typeface="+mj-lt"/>
              </a:rPr>
              <a:t>. Nam in </a:t>
            </a:r>
            <a:r>
              <a:rPr lang="en-US" sz="1467" dirty="0" err="1">
                <a:latin typeface="+mj-lt"/>
              </a:rPr>
              <a:t>tempor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metus</a:t>
            </a:r>
            <a:r>
              <a:rPr lang="en-US" sz="1467" dirty="0">
                <a:latin typeface="+mj-lt"/>
              </a:rPr>
              <a:t>, ac </a:t>
            </a:r>
            <a:r>
              <a:rPr lang="en-US" sz="1467" dirty="0" err="1">
                <a:latin typeface="+mj-lt"/>
              </a:rPr>
              <a:t>finibus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purus</a:t>
            </a:r>
            <a:r>
              <a:rPr lang="en-US" sz="1467" dirty="0">
                <a:latin typeface="+mj-lt"/>
              </a:rPr>
              <a:t>. </a:t>
            </a:r>
            <a:r>
              <a:rPr lang="en-US" sz="1467" dirty="0" err="1">
                <a:latin typeface="+mj-lt"/>
              </a:rPr>
              <a:t>Praesent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consequat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lectus</a:t>
            </a:r>
            <a:r>
              <a:rPr lang="en-US" sz="1467" dirty="0">
                <a:latin typeface="+mj-lt"/>
              </a:rPr>
              <a:t> sit </a:t>
            </a:r>
            <a:r>
              <a:rPr lang="en-US" sz="1467" dirty="0" err="1">
                <a:latin typeface="+mj-lt"/>
              </a:rPr>
              <a:t>amet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tortor</a:t>
            </a:r>
            <a:r>
              <a:rPr lang="en-US" sz="1467" dirty="0">
                <a:latin typeface="+mj-lt"/>
              </a:rPr>
              <a:t> pharetra, </a:t>
            </a:r>
            <a:r>
              <a:rPr lang="en-US" sz="1467" dirty="0" err="1">
                <a:latin typeface="+mj-lt"/>
              </a:rPr>
              <a:t>sed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venenatis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eros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lacinia</a:t>
            </a:r>
            <a:r>
              <a:rPr lang="en-US" sz="1467" dirty="0">
                <a:latin typeface="+mj-lt"/>
              </a:rPr>
              <a:t>. In </a:t>
            </a:r>
            <a:r>
              <a:rPr lang="en-US" sz="1467" dirty="0" err="1">
                <a:latin typeface="+mj-lt"/>
              </a:rPr>
              <a:t>sed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erat</a:t>
            </a:r>
            <a:r>
              <a:rPr lang="en-US" sz="1467" dirty="0">
                <a:latin typeface="+mj-lt"/>
              </a:rPr>
              <a:t> libero. </a:t>
            </a:r>
            <a:r>
              <a:rPr lang="en-US" sz="1467" dirty="0" err="1">
                <a:latin typeface="+mj-lt"/>
              </a:rPr>
              <a:t>Sed</a:t>
            </a:r>
            <a:r>
              <a:rPr lang="en-US" sz="1467" dirty="0">
                <a:latin typeface="+mj-lt"/>
              </a:rPr>
              <a:t> lorem </a:t>
            </a:r>
            <a:r>
              <a:rPr lang="en-US" sz="1467" dirty="0" err="1">
                <a:latin typeface="+mj-lt"/>
              </a:rPr>
              <a:t>neque</a:t>
            </a:r>
            <a:r>
              <a:rPr lang="en-US" sz="1467" dirty="0">
                <a:latin typeface="+mj-lt"/>
              </a:rPr>
              <a:t>, </a:t>
            </a:r>
            <a:r>
              <a:rPr lang="en-US" sz="1467" dirty="0" err="1">
                <a:latin typeface="+mj-lt"/>
              </a:rPr>
              <a:t>commodo</a:t>
            </a:r>
            <a:r>
              <a:rPr lang="en-US" sz="1467" dirty="0">
                <a:latin typeface="+mj-lt"/>
              </a:rPr>
              <a:t> vitae ex at, pharetra convallis </a:t>
            </a:r>
            <a:r>
              <a:rPr lang="en-US" sz="1467" dirty="0" err="1">
                <a:latin typeface="+mj-lt"/>
              </a:rPr>
              <a:t>nunc</a:t>
            </a:r>
            <a:r>
              <a:rPr lang="en-US" sz="1467" dirty="0">
                <a:latin typeface="+mj-lt"/>
              </a:rPr>
              <a:t>. In </a:t>
            </a:r>
            <a:r>
              <a:rPr lang="en-US" sz="1467" dirty="0" err="1">
                <a:latin typeface="+mj-lt"/>
              </a:rPr>
              <a:t>vehicula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mauris</a:t>
            </a:r>
            <a:r>
              <a:rPr lang="en-US" sz="1467" dirty="0">
                <a:latin typeface="+mj-lt"/>
              </a:rPr>
              <a:t> ligula. </a:t>
            </a:r>
            <a:r>
              <a:rPr lang="en-US" sz="1467" dirty="0" err="1">
                <a:latin typeface="+mj-lt"/>
              </a:rPr>
              <a:t>Suspendisse</a:t>
            </a:r>
            <a:r>
              <a:rPr lang="en-US" sz="1467" dirty="0">
                <a:latin typeface="+mj-lt"/>
              </a:rPr>
              <a:t> in </a:t>
            </a:r>
            <a:r>
              <a:rPr lang="en-US" sz="1467" dirty="0" err="1">
                <a:latin typeface="+mj-lt"/>
              </a:rPr>
              <a:t>tellus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congue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odio</a:t>
            </a:r>
            <a:r>
              <a:rPr lang="en-US" sz="1467" dirty="0">
                <a:latin typeface="+mj-lt"/>
              </a:rPr>
              <a:t> pharetra </a:t>
            </a:r>
            <a:r>
              <a:rPr lang="en-US" sz="1467" dirty="0" err="1">
                <a:latin typeface="+mj-lt"/>
              </a:rPr>
              <a:t>finibus</a:t>
            </a:r>
            <a:r>
              <a:rPr lang="en-US" sz="1467" dirty="0">
                <a:latin typeface="+mj-lt"/>
              </a:rPr>
              <a:t>. Nam </a:t>
            </a:r>
            <a:r>
              <a:rPr lang="en-US" sz="1467" dirty="0" err="1">
                <a:latin typeface="+mj-lt"/>
              </a:rPr>
              <a:t>vel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auctor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justo</a:t>
            </a:r>
            <a:r>
              <a:rPr lang="en-US" sz="1467" dirty="0">
                <a:latin typeface="+mj-lt"/>
              </a:rPr>
              <a:t>, vitae </a:t>
            </a:r>
            <a:r>
              <a:rPr lang="en-US" sz="1467" dirty="0" err="1">
                <a:latin typeface="+mj-lt"/>
              </a:rPr>
              <a:t>hendrerit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orci</a:t>
            </a:r>
            <a:r>
              <a:rPr lang="en-US" sz="1467" dirty="0">
                <a:latin typeface="+mj-lt"/>
              </a:rPr>
              <a:t>. </a:t>
            </a:r>
            <a:r>
              <a:rPr lang="en-US" sz="1467" dirty="0" err="1">
                <a:latin typeface="+mj-lt"/>
              </a:rPr>
              <a:t>Duis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nec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sapien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viverra</a:t>
            </a:r>
            <a:r>
              <a:rPr lang="en-US" sz="1467" dirty="0">
                <a:latin typeface="+mj-lt"/>
              </a:rPr>
              <a:t>, </a:t>
            </a:r>
            <a:r>
              <a:rPr lang="en-US" sz="1467" dirty="0" err="1">
                <a:latin typeface="+mj-lt"/>
              </a:rPr>
              <a:t>bibendum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tellus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eget</a:t>
            </a:r>
            <a:r>
              <a:rPr lang="en-US" sz="1467" dirty="0">
                <a:latin typeface="+mj-lt"/>
              </a:rPr>
              <a:t>, </a:t>
            </a:r>
            <a:r>
              <a:rPr lang="en-US" sz="1467" dirty="0" err="1">
                <a:latin typeface="+mj-lt"/>
              </a:rPr>
              <a:t>pellentesque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massa</a:t>
            </a:r>
            <a:r>
              <a:rPr lang="en-US" sz="1467" dirty="0">
                <a:latin typeface="+mj-lt"/>
              </a:rPr>
              <a:t>. </a:t>
            </a:r>
            <a:r>
              <a:rPr lang="en-US" sz="1467" dirty="0" err="1">
                <a:latin typeface="+mj-lt"/>
              </a:rPr>
              <a:t>Nulla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feugiat</a:t>
            </a:r>
            <a:r>
              <a:rPr lang="en-US" sz="1467" dirty="0">
                <a:latin typeface="+mj-lt"/>
              </a:rPr>
              <a:t>, </a:t>
            </a:r>
            <a:r>
              <a:rPr lang="en-US" sz="1467" dirty="0" err="1">
                <a:latin typeface="+mj-lt"/>
              </a:rPr>
              <a:t>turpis</a:t>
            </a:r>
            <a:r>
              <a:rPr lang="en-US" sz="1467" dirty="0">
                <a:latin typeface="+mj-lt"/>
              </a:rPr>
              <a:t> et </a:t>
            </a:r>
            <a:r>
              <a:rPr lang="en-US" sz="1467" dirty="0" err="1">
                <a:latin typeface="+mj-lt"/>
              </a:rPr>
              <a:t>posuere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viverra</a:t>
            </a:r>
            <a:r>
              <a:rPr lang="en-US" sz="1467" dirty="0">
                <a:latin typeface="+mj-lt"/>
              </a:rPr>
              <a:t>, ipsum </a:t>
            </a:r>
            <a:r>
              <a:rPr lang="en-US" sz="1467" dirty="0" err="1">
                <a:latin typeface="+mj-lt"/>
              </a:rPr>
              <a:t>sem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tincidunt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est</a:t>
            </a:r>
            <a:r>
              <a:rPr lang="en-US" sz="1467" dirty="0">
                <a:latin typeface="+mj-lt"/>
              </a:rPr>
              <a:t>, </a:t>
            </a:r>
            <a:r>
              <a:rPr lang="en-US" sz="1467" dirty="0" err="1">
                <a:latin typeface="+mj-lt"/>
              </a:rPr>
              <a:t>finibus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tempor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nibh</a:t>
            </a:r>
            <a:r>
              <a:rPr lang="en-US" sz="1467" dirty="0">
                <a:latin typeface="+mj-lt"/>
              </a:rPr>
              <a:t> ante semper diam. </a:t>
            </a:r>
            <a:r>
              <a:rPr lang="en-US" sz="1467" dirty="0" err="1">
                <a:latin typeface="+mj-lt"/>
              </a:rPr>
              <a:t>Nullam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quis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euismod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neque</a:t>
            </a:r>
            <a:r>
              <a:rPr lang="en-US" sz="1467" dirty="0">
                <a:latin typeface="+mj-lt"/>
              </a:rPr>
              <a:t>, </a:t>
            </a:r>
            <a:r>
              <a:rPr lang="en-US" sz="1467" dirty="0" err="1">
                <a:latin typeface="+mj-lt"/>
              </a:rPr>
              <a:t>nec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facilisis</a:t>
            </a:r>
            <a:r>
              <a:rPr lang="en-US" sz="1467" dirty="0">
                <a:latin typeface="+mj-lt"/>
              </a:rPr>
              <a:t> sem. </a:t>
            </a:r>
            <a:r>
              <a:rPr lang="en-US" sz="1467" dirty="0" err="1">
                <a:latin typeface="+mj-lt"/>
              </a:rPr>
              <a:t>Morbi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egestas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iaculis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dignissim</a:t>
            </a:r>
            <a:r>
              <a:rPr lang="en-US" sz="1467" dirty="0">
                <a:latin typeface="+mj-lt"/>
              </a:rPr>
              <a:t>. In </a:t>
            </a:r>
            <a:r>
              <a:rPr lang="en-US" sz="1467" dirty="0" err="1">
                <a:latin typeface="+mj-lt"/>
              </a:rPr>
              <a:t>accumsan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tortor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elit</a:t>
            </a:r>
            <a:r>
              <a:rPr lang="en-US" sz="1467" dirty="0">
                <a:latin typeface="+mj-lt"/>
              </a:rPr>
              <a:t>, non </a:t>
            </a:r>
            <a:r>
              <a:rPr lang="en-US" sz="1467" dirty="0" err="1">
                <a:latin typeface="+mj-lt"/>
              </a:rPr>
              <a:t>euismod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eros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accumsan</a:t>
            </a:r>
            <a:r>
              <a:rPr lang="en-US" sz="1467" dirty="0">
                <a:latin typeface="+mj-lt"/>
              </a:rPr>
              <a:t> ac. </a:t>
            </a:r>
            <a:r>
              <a:rPr lang="en-US" sz="1467" dirty="0" err="1">
                <a:latin typeface="+mj-lt"/>
              </a:rPr>
              <a:t>Sed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ultrices</a:t>
            </a:r>
            <a:r>
              <a:rPr lang="en-US" sz="1467" dirty="0">
                <a:latin typeface="+mj-lt"/>
              </a:rPr>
              <a:t> mi lorem, </a:t>
            </a:r>
            <a:r>
              <a:rPr lang="en-US" sz="1467" dirty="0" err="1">
                <a:latin typeface="+mj-lt"/>
              </a:rPr>
              <a:t>ut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dignissim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nibh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facilisis</a:t>
            </a:r>
            <a:r>
              <a:rPr lang="en-US" sz="1467" dirty="0">
                <a:latin typeface="+mj-lt"/>
              </a:rPr>
              <a:t> vel.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76251" y="1439333"/>
            <a:ext cx="11239500" cy="457200"/>
          </a:xfrm>
        </p:spPr>
        <p:txBody>
          <a:bodyPr wrap="none" bIns="0">
            <a:noAutofit/>
          </a:bodyPr>
          <a:lstStyle>
            <a:lvl1pPr marL="0" indent="0">
              <a:spcBef>
                <a:spcPts val="384"/>
              </a:spcBef>
              <a:buNone/>
              <a:defRPr sz="1600" b="1" i="0" cap="all" spc="267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Highlight goes here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392546" y="955249"/>
            <a:ext cx="11406909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0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39840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Please Add Slide Headline Here</a:t>
            </a:r>
          </a:p>
        </p:txBody>
      </p:sp>
      <p:sp>
        <p:nvSpPr>
          <p:cNvPr id="3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476253" y="1896533"/>
            <a:ext cx="5314948" cy="4072467"/>
          </a:xfrm>
        </p:spPr>
        <p:txBody>
          <a:bodyPr/>
          <a:lstStyle>
            <a:lvl1pPr marL="228594" indent="-228594">
              <a:buFont typeface="Arial" panose="020B0604020202020204" pitchFamily="34" charset="0"/>
              <a:buChar char="•"/>
              <a:defRPr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</a:t>
            </a:r>
          </a:p>
          <a:p>
            <a:pPr lvl="0"/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r>
              <a:rPr lang="en-US" dirty="0"/>
              <a:t> </a:t>
            </a:r>
          </a:p>
          <a:p>
            <a:pPr lvl="0"/>
            <a:r>
              <a:rPr lang="en-US" dirty="0"/>
              <a:t>at nisi et,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fermentum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76252" y="1439333"/>
            <a:ext cx="5314949" cy="457200"/>
          </a:xfrm>
        </p:spPr>
        <p:txBody>
          <a:bodyPr wrap="none" bIns="0">
            <a:noAutofit/>
          </a:bodyPr>
          <a:lstStyle>
            <a:lvl1pPr marL="0" indent="0">
              <a:spcBef>
                <a:spcPts val="384"/>
              </a:spcBef>
              <a:buNone/>
              <a:defRPr sz="1600" b="1" i="0" cap="all" spc="267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Highlight goes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 hasCustomPrompt="1"/>
          </p:nvPr>
        </p:nvSpPr>
        <p:spPr>
          <a:xfrm>
            <a:off x="6400799" y="1896533"/>
            <a:ext cx="5324476" cy="4072467"/>
          </a:xfrm>
        </p:spPr>
        <p:txBody>
          <a:bodyPr/>
          <a:lstStyle>
            <a:lvl1pPr marL="228594" indent="-228594">
              <a:buFont typeface="Arial" panose="020B0604020202020204" pitchFamily="34" charset="0"/>
              <a:buChar char="•"/>
              <a:defRPr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</a:t>
            </a:r>
          </a:p>
          <a:p>
            <a:pPr lvl="0"/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r>
              <a:rPr lang="en-US" dirty="0"/>
              <a:t> </a:t>
            </a:r>
          </a:p>
          <a:p>
            <a:pPr lvl="0"/>
            <a:r>
              <a:rPr lang="en-US" dirty="0"/>
              <a:t>at nisi et,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fermentum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6400797" y="1439333"/>
            <a:ext cx="5324479" cy="457200"/>
          </a:xfrm>
        </p:spPr>
        <p:txBody>
          <a:bodyPr wrap="none" bIns="0">
            <a:noAutofit/>
          </a:bodyPr>
          <a:lstStyle>
            <a:lvl1pPr marL="0" indent="0">
              <a:spcBef>
                <a:spcPts val="384"/>
              </a:spcBef>
              <a:buNone/>
              <a:defRPr sz="1600" b="1" i="0" cap="all" spc="267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OTHER Highlight goes here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392546" y="955249"/>
            <a:ext cx="11406909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0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193685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476253" y="1439333"/>
            <a:ext cx="5314948" cy="4529667"/>
          </a:xfrm>
        </p:spPr>
        <p:txBody>
          <a:bodyPr/>
          <a:lstStyle>
            <a:lvl1pPr marL="228594" marR="0" indent="-228594" algn="l" defTabSz="1219170" rtl="0" eaLnBrk="1" fontAlgn="auto" latinLnBrk="0" hangingPunct="1">
              <a:lnSpc>
                <a:spcPts val="2133"/>
              </a:lnSpc>
              <a:spcBef>
                <a:spcPts val="352"/>
              </a:spcBef>
              <a:spcAft>
                <a:spcPts val="4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</a:t>
            </a:r>
          </a:p>
          <a:p>
            <a:pPr lvl="0"/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endParaRPr lang="en-US" dirty="0"/>
          </a:p>
          <a:p>
            <a:pPr lvl="0"/>
            <a:r>
              <a:rPr lang="en-US" dirty="0"/>
              <a:t>at nisi et,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fermentum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fames ac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.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1" hasCustomPrompt="1"/>
          </p:nvPr>
        </p:nvSpPr>
        <p:spPr>
          <a:xfrm>
            <a:off x="7112000" y="0"/>
            <a:ext cx="5080000" cy="64262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133"/>
            </a:lvl1pPr>
          </a:lstStyle>
          <a:p>
            <a:r>
              <a:rPr lang="en-US" dirty="0"/>
              <a:t>Please add picture here</a:t>
            </a:r>
          </a:p>
          <a:p>
            <a:endParaRPr lang="en-US" dirty="0"/>
          </a:p>
          <a:p>
            <a:endParaRPr lang="en-US" dirty="0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392546" y="955249"/>
            <a:ext cx="5629372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0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22224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36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Highligh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476252" y="1896533"/>
            <a:ext cx="5314949" cy="4072467"/>
          </a:xfrm>
        </p:spPr>
        <p:txBody>
          <a:bodyPr/>
          <a:lstStyle>
            <a:lvl1pPr marL="228594" marR="0" indent="-228594" algn="l" defTabSz="1219170" rtl="0" eaLnBrk="1" fontAlgn="auto" latinLnBrk="0" hangingPunct="1">
              <a:lnSpc>
                <a:spcPts val="2133"/>
              </a:lnSpc>
              <a:spcBef>
                <a:spcPts val="352"/>
              </a:spcBef>
              <a:spcAft>
                <a:spcPts val="4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</a:p>
          <a:p>
            <a:pPr lvl="0"/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r>
              <a:rPr lang="en-US" dirty="0"/>
              <a:t> </a:t>
            </a:r>
          </a:p>
          <a:p>
            <a:pPr lvl="0"/>
            <a:r>
              <a:rPr lang="en-US" dirty="0"/>
              <a:t>at nisi et,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fermentum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1" hasCustomPrompt="1"/>
          </p:nvPr>
        </p:nvSpPr>
        <p:spPr>
          <a:xfrm>
            <a:off x="7112000" y="0"/>
            <a:ext cx="5080000" cy="64262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133"/>
            </a:lvl1pPr>
          </a:lstStyle>
          <a:p>
            <a:r>
              <a:rPr lang="en-US" dirty="0"/>
              <a:t>Please add picture here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6252" y="1439333"/>
            <a:ext cx="5314949" cy="457200"/>
          </a:xfrm>
        </p:spPr>
        <p:txBody>
          <a:bodyPr wrap="none" bIns="0">
            <a:noAutofit/>
          </a:bodyPr>
          <a:lstStyle>
            <a:lvl1pPr marL="0" indent="0">
              <a:spcBef>
                <a:spcPts val="384"/>
              </a:spcBef>
              <a:buNone/>
              <a:defRPr sz="1600" b="1" i="0" cap="all" spc="267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Highlight goes here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392546" y="955249"/>
            <a:ext cx="5629372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0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85886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36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Please Add Slide Headline Here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1" hasCustomPrompt="1"/>
          </p:nvPr>
        </p:nvSpPr>
        <p:spPr>
          <a:xfrm>
            <a:off x="7112000" y="0"/>
            <a:ext cx="5080000" cy="64262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133"/>
            </a:lvl1pPr>
          </a:lstStyle>
          <a:p>
            <a:r>
              <a:rPr lang="en-US" dirty="0"/>
              <a:t>Please add picture here</a:t>
            </a:r>
          </a:p>
          <a:p>
            <a:endParaRPr lang="en-US" dirty="0"/>
          </a:p>
          <a:p>
            <a:endParaRPr lang="en-US" dirty="0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392546" y="955249"/>
            <a:ext cx="5629372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76251" y="1456655"/>
            <a:ext cx="475488" cy="475488"/>
          </a:xfr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>
            <a:normAutofit/>
          </a:bodyPr>
          <a:lstStyle>
            <a:lvl1pPr marL="0" indent="0" algn="ctr">
              <a:buNone/>
              <a:defRPr sz="1867" b="1">
                <a:solidFill>
                  <a:schemeClr val="accent2"/>
                </a:solidFill>
                <a:latin typeface="+mj-lt"/>
              </a:defRPr>
            </a:lvl1pPr>
            <a:lvl2pPr marL="609585" indent="0">
              <a:buNone/>
              <a:defRPr>
                <a:latin typeface="+mj-lt"/>
              </a:defRPr>
            </a:lvl2pPr>
            <a:lvl3pPr marL="1219170" indent="0">
              <a:buNone/>
              <a:defRPr>
                <a:latin typeface="+mj-lt"/>
              </a:defRPr>
            </a:lvl3pPr>
            <a:lvl4pPr marL="1828754" indent="0">
              <a:buNone/>
              <a:defRPr>
                <a:latin typeface="+mj-lt"/>
              </a:defRPr>
            </a:lvl4pPr>
            <a:lvl5pPr marL="2438339" indent="0">
              <a:buFont typeface="Arial" panose="020B0604020202020204" pitchFamily="34" charset="0"/>
              <a:buNone/>
              <a:defRPr>
                <a:latin typeface="+mj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947963" y="1456655"/>
            <a:ext cx="4843237" cy="475488"/>
          </a:xfrm>
          <a:ln w="19050">
            <a:solidFill>
              <a:srgbClr val="F5F5F5"/>
            </a:solidFill>
          </a:ln>
        </p:spPr>
        <p:txBody>
          <a:bodyPr lIns="108000" anchor="ctr"/>
          <a:lstStyle>
            <a:lvl1pPr marL="0" indent="0">
              <a:buNone/>
              <a:defRPr b="1" i="0" cap="all" spc="267" baseline="0">
                <a:latin typeface="+mn-lt"/>
              </a:defRPr>
            </a:lvl1pPr>
            <a:lvl5pPr marL="2819330" indent="-38099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Please put section one title here</a:t>
            </a:r>
          </a:p>
        </p:txBody>
      </p:sp>
      <p:sp>
        <p:nvSpPr>
          <p:cNvPr id="21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476251" y="5493512"/>
            <a:ext cx="475488" cy="475488"/>
          </a:xfr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>
            <a:normAutofit/>
          </a:bodyPr>
          <a:lstStyle>
            <a:lvl1pPr marL="0" indent="0" algn="ctr">
              <a:buNone/>
              <a:defRPr sz="1867" b="1">
                <a:solidFill>
                  <a:schemeClr val="accent2"/>
                </a:solidFill>
                <a:latin typeface="+mj-lt"/>
              </a:defRPr>
            </a:lvl1pPr>
            <a:lvl2pPr marL="609585" indent="0">
              <a:buNone/>
              <a:defRPr>
                <a:latin typeface="+mj-lt"/>
              </a:defRPr>
            </a:lvl2pPr>
            <a:lvl3pPr marL="1219170" indent="0">
              <a:buNone/>
              <a:defRPr>
                <a:latin typeface="+mj-lt"/>
              </a:defRPr>
            </a:lvl3pPr>
            <a:lvl4pPr marL="1828754" indent="0">
              <a:buNone/>
              <a:defRPr>
                <a:latin typeface="+mj-lt"/>
              </a:defRPr>
            </a:lvl4pPr>
            <a:lvl5pPr marL="2438339" indent="0">
              <a:buFont typeface="Arial" panose="020B0604020202020204" pitchFamily="34" charset="0"/>
              <a:buNone/>
              <a:defRPr>
                <a:latin typeface="+mj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22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476251" y="2264027"/>
            <a:ext cx="475488" cy="475488"/>
          </a:xfr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>
            <a:normAutofit/>
          </a:bodyPr>
          <a:lstStyle>
            <a:lvl1pPr marL="0" indent="0" algn="ctr">
              <a:buNone/>
              <a:defRPr sz="1867" b="1">
                <a:solidFill>
                  <a:schemeClr val="accent2"/>
                </a:solidFill>
                <a:latin typeface="+mj-lt"/>
              </a:defRPr>
            </a:lvl1pPr>
            <a:lvl2pPr marL="609585" indent="0">
              <a:buNone/>
              <a:defRPr>
                <a:latin typeface="+mj-lt"/>
              </a:defRPr>
            </a:lvl2pPr>
            <a:lvl3pPr marL="1219170" indent="0">
              <a:buNone/>
              <a:defRPr>
                <a:latin typeface="+mj-lt"/>
              </a:defRPr>
            </a:lvl3pPr>
            <a:lvl4pPr marL="1828754" indent="0">
              <a:buNone/>
              <a:defRPr>
                <a:latin typeface="+mj-lt"/>
              </a:defRPr>
            </a:lvl4pPr>
            <a:lvl5pPr marL="2438339" indent="0">
              <a:buFont typeface="Arial" panose="020B0604020202020204" pitchFamily="34" charset="0"/>
              <a:buNone/>
              <a:defRPr>
                <a:latin typeface="+mj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23" name="Text Placeholder 13"/>
          <p:cNvSpPr>
            <a:spLocks noGrp="1"/>
          </p:cNvSpPr>
          <p:nvPr>
            <p:ph type="body" sz="quarter" idx="16" hasCustomPrompt="1"/>
          </p:nvPr>
        </p:nvSpPr>
        <p:spPr>
          <a:xfrm>
            <a:off x="476251" y="3071399"/>
            <a:ext cx="475488" cy="475488"/>
          </a:xfr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>
            <a:normAutofit/>
          </a:bodyPr>
          <a:lstStyle>
            <a:lvl1pPr marL="0" indent="0" algn="ctr">
              <a:buNone/>
              <a:defRPr sz="1867" b="1">
                <a:solidFill>
                  <a:schemeClr val="accent2"/>
                </a:solidFill>
                <a:latin typeface="+mj-lt"/>
              </a:defRPr>
            </a:lvl1pPr>
            <a:lvl2pPr marL="609585" indent="0">
              <a:buNone/>
              <a:defRPr>
                <a:latin typeface="+mj-lt"/>
              </a:defRPr>
            </a:lvl2pPr>
            <a:lvl3pPr marL="1219170" indent="0">
              <a:buNone/>
              <a:defRPr>
                <a:latin typeface="+mj-lt"/>
              </a:defRPr>
            </a:lvl3pPr>
            <a:lvl4pPr marL="1828754" indent="0">
              <a:buNone/>
              <a:defRPr>
                <a:latin typeface="+mj-lt"/>
              </a:defRPr>
            </a:lvl4pPr>
            <a:lvl5pPr marL="2438339" indent="0">
              <a:buFont typeface="Arial" panose="020B0604020202020204" pitchFamily="34" charset="0"/>
              <a:buNone/>
              <a:defRPr>
                <a:latin typeface="+mj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24" name="Text Placeholder 13"/>
          <p:cNvSpPr>
            <a:spLocks noGrp="1"/>
          </p:cNvSpPr>
          <p:nvPr>
            <p:ph type="body" sz="quarter" idx="17" hasCustomPrompt="1"/>
          </p:nvPr>
        </p:nvSpPr>
        <p:spPr>
          <a:xfrm>
            <a:off x="476251" y="3878771"/>
            <a:ext cx="475488" cy="475488"/>
          </a:xfr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>
            <a:normAutofit/>
          </a:bodyPr>
          <a:lstStyle>
            <a:lvl1pPr marL="0" indent="0" algn="ctr">
              <a:buNone/>
              <a:defRPr sz="1867" b="1">
                <a:solidFill>
                  <a:schemeClr val="accent2"/>
                </a:solidFill>
                <a:latin typeface="+mj-lt"/>
              </a:defRPr>
            </a:lvl1pPr>
            <a:lvl2pPr marL="609585" indent="0">
              <a:buNone/>
              <a:defRPr>
                <a:latin typeface="+mj-lt"/>
              </a:defRPr>
            </a:lvl2pPr>
            <a:lvl3pPr marL="1219170" indent="0">
              <a:buNone/>
              <a:defRPr>
                <a:latin typeface="+mj-lt"/>
              </a:defRPr>
            </a:lvl3pPr>
            <a:lvl4pPr marL="1828754" indent="0">
              <a:buNone/>
              <a:defRPr>
                <a:latin typeface="+mj-lt"/>
              </a:defRPr>
            </a:lvl4pPr>
            <a:lvl5pPr marL="2438339" indent="0">
              <a:buFont typeface="Arial" panose="020B0604020202020204" pitchFamily="34" charset="0"/>
              <a:buNone/>
              <a:defRPr>
                <a:latin typeface="+mj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8" hasCustomPrompt="1"/>
          </p:nvPr>
        </p:nvSpPr>
        <p:spPr>
          <a:xfrm>
            <a:off x="476251" y="4686143"/>
            <a:ext cx="475488" cy="475488"/>
          </a:xfr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>
            <a:normAutofit/>
          </a:bodyPr>
          <a:lstStyle>
            <a:lvl1pPr marL="0" indent="0" algn="ctr">
              <a:buNone/>
              <a:defRPr sz="1867" b="1">
                <a:solidFill>
                  <a:schemeClr val="accent2"/>
                </a:solidFill>
                <a:latin typeface="+mj-lt"/>
              </a:defRPr>
            </a:lvl1pPr>
            <a:lvl2pPr marL="609585" indent="0">
              <a:buNone/>
              <a:defRPr>
                <a:latin typeface="+mj-lt"/>
              </a:defRPr>
            </a:lvl2pPr>
            <a:lvl3pPr marL="1219170" indent="0">
              <a:buNone/>
              <a:defRPr>
                <a:latin typeface="+mj-lt"/>
              </a:defRPr>
            </a:lvl3pPr>
            <a:lvl4pPr marL="1828754" indent="0">
              <a:buNone/>
              <a:defRPr>
                <a:latin typeface="+mj-lt"/>
              </a:defRPr>
            </a:lvl4pPr>
            <a:lvl5pPr marL="2438339" indent="0">
              <a:buFont typeface="Arial" panose="020B0604020202020204" pitchFamily="34" charset="0"/>
              <a:buNone/>
              <a:defRPr>
                <a:latin typeface="+mj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26" name="Text Placeholder 19"/>
          <p:cNvSpPr>
            <a:spLocks noGrp="1"/>
          </p:cNvSpPr>
          <p:nvPr>
            <p:ph type="body" sz="quarter" idx="19" hasCustomPrompt="1"/>
          </p:nvPr>
        </p:nvSpPr>
        <p:spPr>
          <a:xfrm>
            <a:off x="947963" y="2263477"/>
            <a:ext cx="4843237" cy="475488"/>
          </a:xfrm>
          <a:ln w="19050">
            <a:solidFill>
              <a:srgbClr val="F5F5F5"/>
            </a:solidFill>
          </a:ln>
        </p:spPr>
        <p:txBody>
          <a:bodyPr lIns="108000" anchor="ctr"/>
          <a:lstStyle>
            <a:lvl1pPr marL="0" indent="0">
              <a:buNone/>
              <a:defRPr b="1" i="0" cap="all" spc="267" baseline="0">
                <a:latin typeface="+mn-lt"/>
              </a:defRPr>
            </a:lvl1pPr>
            <a:lvl5pPr marL="2819330" indent="-38099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Please put section TWO title here</a:t>
            </a:r>
          </a:p>
        </p:txBody>
      </p:sp>
      <p:sp>
        <p:nvSpPr>
          <p:cNvPr id="27" name="Text Placeholder 19"/>
          <p:cNvSpPr>
            <a:spLocks noGrp="1"/>
          </p:cNvSpPr>
          <p:nvPr>
            <p:ph type="body" sz="quarter" idx="20" hasCustomPrompt="1"/>
          </p:nvPr>
        </p:nvSpPr>
        <p:spPr>
          <a:xfrm>
            <a:off x="947963" y="3070300"/>
            <a:ext cx="4843237" cy="475488"/>
          </a:xfrm>
          <a:ln w="19050">
            <a:solidFill>
              <a:srgbClr val="F5F5F5"/>
            </a:solidFill>
          </a:ln>
        </p:spPr>
        <p:txBody>
          <a:bodyPr lIns="108000" anchor="ctr"/>
          <a:lstStyle>
            <a:lvl1pPr marL="0" indent="0">
              <a:buNone/>
              <a:defRPr b="1" i="0" cap="all" spc="267" baseline="0">
                <a:latin typeface="+mn-lt"/>
              </a:defRPr>
            </a:lvl1pPr>
            <a:lvl5pPr marL="2819330" indent="-38099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Please put section THREE title here</a:t>
            </a:r>
          </a:p>
        </p:txBody>
      </p:sp>
      <p:sp>
        <p:nvSpPr>
          <p:cNvPr id="28" name="Text Placeholder 19"/>
          <p:cNvSpPr>
            <a:spLocks noGrp="1"/>
          </p:cNvSpPr>
          <p:nvPr>
            <p:ph type="body" sz="quarter" idx="21" hasCustomPrompt="1"/>
          </p:nvPr>
        </p:nvSpPr>
        <p:spPr>
          <a:xfrm>
            <a:off x="947963" y="3877123"/>
            <a:ext cx="4843237" cy="475488"/>
          </a:xfrm>
          <a:ln w="19050">
            <a:solidFill>
              <a:srgbClr val="F5F5F5"/>
            </a:solidFill>
          </a:ln>
        </p:spPr>
        <p:txBody>
          <a:bodyPr lIns="108000" anchor="ctr"/>
          <a:lstStyle>
            <a:lvl1pPr marL="0" indent="0">
              <a:buNone/>
              <a:defRPr b="1" i="0" cap="all" spc="267" baseline="0">
                <a:latin typeface="+mn-lt"/>
              </a:defRPr>
            </a:lvl1pPr>
            <a:lvl5pPr marL="2819330" indent="-38099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…</a:t>
            </a:r>
          </a:p>
        </p:txBody>
      </p:sp>
      <p:sp>
        <p:nvSpPr>
          <p:cNvPr id="29" name="Text Placeholder 19"/>
          <p:cNvSpPr>
            <a:spLocks noGrp="1"/>
          </p:cNvSpPr>
          <p:nvPr>
            <p:ph type="body" sz="quarter" idx="22" hasCustomPrompt="1"/>
          </p:nvPr>
        </p:nvSpPr>
        <p:spPr>
          <a:xfrm>
            <a:off x="947963" y="4683945"/>
            <a:ext cx="4843237" cy="475488"/>
          </a:xfrm>
          <a:ln w="19050">
            <a:solidFill>
              <a:srgbClr val="F5F5F5"/>
            </a:solidFill>
          </a:ln>
        </p:spPr>
        <p:txBody>
          <a:bodyPr lIns="108000" anchor="ctr"/>
          <a:lstStyle>
            <a:lvl1pPr marL="0" indent="0">
              <a:buNone/>
              <a:defRPr b="1" i="0" cap="all" spc="267" baseline="0">
                <a:latin typeface="+mn-lt"/>
              </a:defRPr>
            </a:lvl1pPr>
            <a:lvl5pPr marL="2819330" indent="-38099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And delete</a:t>
            </a:r>
          </a:p>
        </p:txBody>
      </p:sp>
      <p:sp>
        <p:nvSpPr>
          <p:cNvPr id="30" name="Text Placeholder 19"/>
          <p:cNvSpPr>
            <a:spLocks noGrp="1"/>
          </p:cNvSpPr>
          <p:nvPr>
            <p:ph type="body" sz="quarter" idx="23" hasCustomPrompt="1"/>
          </p:nvPr>
        </p:nvSpPr>
        <p:spPr>
          <a:xfrm>
            <a:off x="947963" y="5490769"/>
            <a:ext cx="4843237" cy="475488"/>
          </a:xfrm>
          <a:ln w="19050">
            <a:solidFill>
              <a:srgbClr val="F5F5F5"/>
            </a:solidFill>
          </a:ln>
        </p:spPr>
        <p:txBody>
          <a:bodyPr lIns="108000" anchor="ctr"/>
          <a:lstStyle>
            <a:lvl1pPr marL="0" indent="0">
              <a:buNone/>
              <a:defRPr b="1" i="0" cap="all" spc="267" baseline="0">
                <a:latin typeface="+mn-lt"/>
              </a:defRPr>
            </a:lvl1pPr>
            <a:lvl5pPr marL="2819330" indent="-38099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The extras</a:t>
            </a:r>
          </a:p>
        </p:txBody>
      </p:sp>
      <p:sp>
        <p:nvSpPr>
          <p:cNvPr id="33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0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8313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36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sonal Profile -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898526" y="2373859"/>
            <a:ext cx="5314948" cy="3595140"/>
          </a:xfrm>
        </p:spPr>
        <p:txBody>
          <a:bodyPr/>
          <a:lstStyle>
            <a:lvl1pPr marL="228594" marR="0" indent="-228594" algn="l" defTabSz="1219170" rtl="0" eaLnBrk="1" fontAlgn="auto" latinLnBrk="0" hangingPunct="1">
              <a:lnSpc>
                <a:spcPts val="2133"/>
              </a:lnSpc>
              <a:spcBef>
                <a:spcPts val="352"/>
              </a:spcBef>
              <a:spcAft>
                <a:spcPts val="4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</a:p>
          <a:p>
            <a:pPr lvl="0"/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898524" y="1439333"/>
            <a:ext cx="5314949" cy="457200"/>
          </a:xfrm>
        </p:spPr>
        <p:txBody>
          <a:bodyPr wrap="none" bIns="0">
            <a:noAutofit/>
          </a:bodyPr>
          <a:lstStyle>
            <a:lvl1pPr marL="0" indent="0">
              <a:spcBef>
                <a:spcPts val="384"/>
              </a:spcBef>
              <a:buNone/>
              <a:defRPr sz="1600" b="1" i="0" cap="all" spc="267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Highlight goes here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0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898524" y="1916660"/>
            <a:ext cx="5314949" cy="457200"/>
          </a:xfrm>
        </p:spPr>
        <p:txBody>
          <a:bodyPr wrap="none" bIns="0">
            <a:noAutofit/>
          </a:bodyPr>
          <a:lstStyle>
            <a:lvl1pPr marL="0" indent="0">
              <a:spcBef>
                <a:spcPts val="384"/>
              </a:spcBef>
              <a:buNone/>
              <a:defRPr sz="1200" b="1" i="1" cap="none" spc="133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Please put title here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7112000" y="1"/>
            <a:ext cx="5080001" cy="6435519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4" name="Oval 13"/>
          <p:cNvSpPr/>
          <p:nvPr userDrawn="1"/>
        </p:nvSpPr>
        <p:spPr>
          <a:xfrm>
            <a:off x="8305208" y="1870968"/>
            <a:ext cx="2693581" cy="2693581"/>
          </a:xfrm>
          <a:prstGeom prst="ellipse">
            <a:avLst/>
          </a:prstGeom>
          <a:noFill/>
          <a:ln w="190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5" name="Picture Placeholder 11"/>
          <p:cNvSpPr>
            <a:spLocks noGrp="1"/>
          </p:cNvSpPr>
          <p:nvPr>
            <p:ph type="pic" sz="quarter" idx="14" hasCustomPrompt="1"/>
          </p:nvPr>
        </p:nvSpPr>
        <p:spPr>
          <a:xfrm>
            <a:off x="8542527" y="2108287"/>
            <a:ext cx="2218944" cy="2218944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PLEASE INSERT PHOTO HERE</a:t>
            </a:r>
          </a:p>
        </p:txBody>
      </p:sp>
    </p:spTree>
    <p:extLst>
      <p:ext uri="{BB962C8B-B14F-4D97-AF65-F5344CB8AC3E}">
        <p14:creationId xmlns:p14="http://schemas.microsoft.com/office/powerpoint/2010/main" val="22080452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36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4.xml"/><Relationship Id="rId18" Type="http://schemas.openxmlformats.org/officeDocument/2006/relationships/image" Target="../media/image4.emf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slideLayout" Target="../slideLayouts/slideLayout13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6" Type="http://schemas.openxmlformats.org/officeDocument/2006/relationships/slideLayout" Target="../slideLayouts/slideLayout17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708621" y="1883221"/>
            <a:ext cx="5754624" cy="189590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add title here</a:t>
            </a:r>
          </a:p>
        </p:txBody>
      </p:sp>
      <p:sp>
        <p:nvSpPr>
          <p:cNvPr id="4" name="Date Placeholder 3"/>
          <p:cNvSpPr>
            <a:spLocks noGrp="1"/>
          </p:cNvSpPr>
          <p:nvPr userDrawn="1">
            <p:ph type="dt" sz="half" idx="2"/>
          </p:nvPr>
        </p:nvSpPr>
        <p:spPr>
          <a:xfrm>
            <a:off x="708621" y="5125025"/>
            <a:ext cx="2593768" cy="532608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vert="horz" lIns="182880" tIns="91440" rIns="182880" bIns="0" rtlCol="0" anchor="ctr" anchorCtr="0"/>
          <a:lstStyle>
            <a:lvl1pPr algn="l">
              <a:defRPr sz="1600" b="1" cap="all" baseline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29C3F9AF-532D-9243-A1F3-673214427917}"/>
              </a:ext>
            </a:extLst>
          </p:cNvPr>
          <p:cNvSpPr txBox="1">
            <a:spLocks/>
          </p:cNvSpPr>
          <p:nvPr userDrawn="1"/>
        </p:nvSpPr>
        <p:spPr>
          <a:xfrm>
            <a:off x="708621" y="6500378"/>
            <a:ext cx="5754624" cy="2278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933" b="0" i="0" u="none" strike="noStrike" kern="1200" baseline="0" dirty="0"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rPr>
              <a:t>© 2019 EPAM Systems, Inc.</a:t>
            </a:r>
            <a:endParaRPr lang="en-US" sz="933" dirty="0"/>
          </a:p>
        </p:txBody>
      </p:sp>
    </p:spTree>
    <p:extLst>
      <p:ext uri="{BB962C8B-B14F-4D97-AF65-F5344CB8AC3E}">
        <p14:creationId xmlns:p14="http://schemas.microsoft.com/office/powerpoint/2010/main" val="14872301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4800" kern="1200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sz="1600" b="1" kern="1200" baseline="0">
          <a:solidFill>
            <a:schemeClr val="bg1"/>
          </a:solidFill>
          <a:latin typeface="+mn-lt"/>
          <a:ea typeface="+mn-ea"/>
          <a:cs typeface="+mn-cs"/>
        </a:defRPr>
      </a:lvl1pPr>
      <a:lvl2pPr marL="342900" indent="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indent="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48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6435519"/>
            <a:ext cx="12192000" cy="422483"/>
          </a:xfrm>
          <a:prstGeom prst="rect">
            <a:avLst/>
          </a:prstGeom>
          <a:solidFill>
            <a:srgbClr val="133C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0486" y="1439333"/>
            <a:ext cx="11235265" cy="452966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  <a:br>
              <a:rPr lang="en-US" dirty="0"/>
            </a:br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at nisi et,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fermentum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fames ac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Second</a:t>
            </a:r>
          </a:p>
          <a:p>
            <a:pPr lvl="2"/>
            <a:r>
              <a:rPr lang="en-US" dirty="0"/>
              <a:t>third</a:t>
            </a:r>
          </a:p>
          <a:p>
            <a:pPr lvl="3"/>
            <a:r>
              <a:rPr lang="en-US" dirty="0"/>
              <a:t>fourth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0485" y="6549297"/>
            <a:ext cx="627880" cy="222635"/>
          </a:xfrm>
          <a:prstGeom prst="rect">
            <a:avLst/>
          </a:prstGeom>
        </p:spPr>
      </p:pic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480486" y="304800"/>
            <a:ext cx="11235265" cy="402336"/>
          </a:xfrm>
          <a:prstGeom prst="rect">
            <a:avLst/>
          </a:prstGeom>
        </p:spPr>
        <p:txBody>
          <a:bodyPr vert="horz" wrap="none" lIns="0" tIns="45720" rIns="0" bIns="45720" rtlCol="0" anchor="ctr">
            <a:noAutofit/>
          </a:bodyPr>
          <a:lstStyle/>
          <a:p>
            <a:r>
              <a:rPr lang="en-US" dirty="0"/>
              <a:t>Please Add Slide Headline Here</a:t>
            </a:r>
          </a:p>
        </p:txBody>
      </p:sp>
      <p:sp>
        <p:nvSpPr>
          <p:cNvPr id="9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0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78E00D-81AB-8847-9E12-0981E03F6A7D}"/>
              </a:ext>
            </a:extLst>
          </p:cNvPr>
          <p:cNvSpPr txBox="1"/>
          <p:nvPr userDrawn="1"/>
        </p:nvSpPr>
        <p:spPr>
          <a:xfrm>
            <a:off x="1258111" y="6503131"/>
            <a:ext cx="3229583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33" dirty="0">
                <a:solidFill>
                  <a:schemeClr val="bg1"/>
                </a:solidFill>
                <a:latin typeface="+mj-lt"/>
              </a:rPr>
              <a:t>CONFIDENTIAL  |  </a:t>
            </a:r>
            <a:r>
              <a:rPr lang="en-US" sz="933" b="0" i="0" u="none" strike="noStrike" kern="1200" baseline="0" dirty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rPr>
              <a:t>© 2019 EPAM Systems, Inc.</a:t>
            </a:r>
            <a:endParaRPr lang="en-US" sz="933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05890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  <p:sldLayoutId id="2147483677" r:id="rId12"/>
    <p:sldLayoutId id="2147483678" r:id="rId13"/>
    <p:sldLayoutId id="2147483679" r:id="rId14"/>
    <p:sldLayoutId id="2147483680" r:id="rId15"/>
    <p:sldLayoutId id="2147483681" r:id="rId16"/>
  </p:sldLayoutIdLst>
  <p:hf hdr="0" ftr="0" dt="0"/>
  <p:txStyles>
    <p:titleStyle>
      <a:lvl1pPr algn="l" defTabSz="1219170" rtl="0" eaLnBrk="1" latinLnBrk="0" hangingPunct="1">
        <a:lnSpc>
          <a:spcPct val="100000"/>
        </a:lnSpc>
        <a:spcBef>
          <a:spcPct val="0"/>
        </a:spcBef>
        <a:buNone/>
        <a:defRPr sz="2667" kern="1200" cap="none" spc="133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1219170" rtl="0" eaLnBrk="1" latinLnBrk="0" hangingPunct="1">
        <a:lnSpc>
          <a:spcPts val="2133"/>
        </a:lnSpc>
        <a:spcBef>
          <a:spcPts val="352"/>
        </a:spcBef>
        <a:spcAft>
          <a:spcPts val="400"/>
        </a:spcAft>
        <a:buFont typeface="Arial" panose="020B0604020202020204" pitchFamily="34" charset="0"/>
        <a:buChar char="•"/>
        <a:defRPr sz="1467" kern="1200">
          <a:solidFill>
            <a:schemeClr val="tx1"/>
          </a:solidFill>
          <a:latin typeface="+mn-lt"/>
          <a:ea typeface="+mn-ea"/>
          <a:cs typeface="+mn-cs"/>
        </a:defRPr>
      </a:lvl1pPr>
      <a:lvl2pPr marL="838179" indent="-228594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1467" kern="1200">
          <a:solidFill>
            <a:schemeClr val="tx1"/>
          </a:solidFill>
          <a:latin typeface="+mn-lt"/>
          <a:ea typeface="+mn-ea"/>
          <a:cs typeface="+mn-cs"/>
        </a:defRPr>
      </a:lvl2pPr>
      <a:lvl3pPr marL="1447764" indent="-228594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1467" kern="1200">
          <a:solidFill>
            <a:schemeClr val="tx1"/>
          </a:solidFill>
          <a:latin typeface="+mn-lt"/>
          <a:ea typeface="+mn-ea"/>
          <a:cs typeface="+mn-cs"/>
        </a:defRPr>
      </a:lvl3pPr>
      <a:lvl4pPr marL="2209745" indent="-380990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1467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indent="0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44">
          <p15:clr>
            <a:srgbClr val="F26B43"/>
          </p15:clr>
        </p15:guide>
        <p15:guide id="2" orient="horz" pos="338">
          <p15:clr>
            <a:srgbClr val="F26B43"/>
          </p15:clr>
        </p15:guide>
        <p15:guide id="3" orient="horz" pos="680">
          <p15:clr>
            <a:srgbClr val="F26B43"/>
          </p15:clr>
        </p15:guide>
        <p15:guide id="4" orient="horz" pos="2820">
          <p15:clr>
            <a:srgbClr val="F26B43"/>
          </p15:clr>
        </p15:guide>
        <p15:guide id="5" pos="226">
          <p15:clr>
            <a:srgbClr val="F26B43"/>
          </p15:clr>
        </p15:guide>
        <p15:guide id="6" pos="5535">
          <p15:clr>
            <a:srgbClr val="F26B43"/>
          </p15:clr>
        </p15:guide>
        <p15:guide id="7" orient="horz" pos="896">
          <p15:clr>
            <a:srgbClr val="F26B43"/>
          </p15:clr>
        </p15:guide>
        <p15:guide id="8" pos="2736">
          <p15:clr>
            <a:srgbClr val="F26B43"/>
          </p15:clr>
        </p15:guide>
        <p15:guide id="9" pos="3024">
          <p15:clr>
            <a:srgbClr val="F26B43"/>
          </p15:clr>
        </p15:guide>
        <p15:guide id="10" orient="horz" pos="3036">
          <p15:clr>
            <a:srgbClr val="F26B43"/>
          </p15:clr>
        </p15:guide>
        <p15:guide id="11" orient="horz" pos="3084">
          <p15:clr>
            <a:srgbClr val="F26B43"/>
          </p15:clr>
        </p15:guide>
        <p15:guide id="12" orient="horz" pos="318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hyperlink" Target="http://spockframework.org/" TargetMode="External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groovy-lang.org/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166CB0-4F27-C244-B387-C95786FFEF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8621" y="3638288"/>
            <a:ext cx="2923927" cy="418576"/>
          </a:xfrm>
        </p:spPr>
        <p:txBody>
          <a:bodyPr/>
          <a:lstStyle>
            <a:defPPr>
              <a:defRPr lang="en-US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/>
              <a:t>Tests from outer space</a:t>
            </a:r>
          </a:p>
        </p:txBody>
      </p:sp>
      <p:pic>
        <p:nvPicPr>
          <p:cNvPr id="7" name="Picture 6" descr="A close up of a screen&#10;&#10;Description automatically generated">
            <a:extLst>
              <a:ext uri="{FF2B5EF4-FFF2-40B4-BE49-F238E27FC236}">
                <a16:creationId xmlns:a16="http://schemas.microsoft.com/office/drawing/2014/main" id="{0C9C6AAA-123B-4A00-96B2-4224FFFE4EC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534"/>
          <a:stretch/>
        </p:blipFill>
        <p:spPr>
          <a:xfrm>
            <a:off x="1791223" y="1455041"/>
            <a:ext cx="3093928" cy="1908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5847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Disclaimer – watch your test code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550BAA-4A93-7C4F-9F93-F6DAD9B885B8}"/>
              </a:ext>
            </a:extLst>
          </p:cNvPr>
          <p:cNvSpPr txBox="1"/>
          <p:nvPr/>
        </p:nvSpPr>
        <p:spPr>
          <a:xfrm>
            <a:off x="1258111" y="6503131"/>
            <a:ext cx="3229583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US" sz="933" dirty="0">
                <a:solidFill>
                  <a:srgbClr val="FFFFFF"/>
                </a:solidFill>
                <a:latin typeface="Calibri Light"/>
              </a:rPr>
              <a:t>CONFIDENTIAL  |  © 2019 EPAM Systems, Inc.</a:t>
            </a:r>
            <a:endParaRPr lang="en-US" sz="933" dirty="0">
              <a:solidFill>
                <a:srgbClr val="222222"/>
              </a:solidFill>
              <a:latin typeface="Calibri Light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1E4A709-6C2C-48B6-B5F5-D7DD3A1A7E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1825" y="1014412"/>
            <a:ext cx="5848350" cy="4829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2303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Interaction based Testing SUS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550BAA-4A93-7C4F-9F93-F6DAD9B885B8}"/>
              </a:ext>
            </a:extLst>
          </p:cNvPr>
          <p:cNvSpPr txBox="1"/>
          <p:nvPr/>
        </p:nvSpPr>
        <p:spPr>
          <a:xfrm>
            <a:off x="1258111" y="6503131"/>
            <a:ext cx="3229583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US" sz="933" dirty="0">
                <a:solidFill>
                  <a:srgbClr val="FFFFFF"/>
                </a:solidFill>
                <a:latin typeface="Calibri Light"/>
              </a:rPr>
              <a:t>CONFIDENTIAL  |  © 2019 EPAM Systems, Inc.</a:t>
            </a:r>
            <a:endParaRPr lang="en-US" sz="933" dirty="0">
              <a:solidFill>
                <a:srgbClr val="222222"/>
              </a:solidFill>
              <a:latin typeface="Calibri Light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2436758-93D0-4451-9685-0249187821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487" y="1011936"/>
            <a:ext cx="7548698" cy="304698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Publisher {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List&lt;Subscriber&gt; </a:t>
            </a:r>
            <a:r>
              <a:rPr lang="en-US" altLang="en-US" sz="160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subscribers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altLang="en-US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ArrayList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&lt;&gt;();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 int </a:t>
            </a:r>
            <a:r>
              <a:rPr lang="en-US" altLang="en-US" sz="16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messageCount</a:t>
            </a:r>
            <a:r>
              <a:rPr lang="en-US" altLang="en-US" sz="160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void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send(String message){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subscribers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.forEach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(s -&gt; {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s.receive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600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message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altLang="en-US" sz="16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messageCount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++;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});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altLang="en-US" sz="4000" dirty="0">
              <a:latin typeface="Arial" panose="020B0604020202020204" pitchFamily="34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81972950-DC4E-4AE9-B961-E792514287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486" y="4221760"/>
            <a:ext cx="7548698" cy="83099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interface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Subscriber {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receive(String message);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altLang="en-US" sz="40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229529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Interaction based Testing Junit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550BAA-4A93-7C4F-9F93-F6DAD9B885B8}"/>
              </a:ext>
            </a:extLst>
          </p:cNvPr>
          <p:cNvSpPr txBox="1"/>
          <p:nvPr/>
        </p:nvSpPr>
        <p:spPr>
          <a:xfrm>
            <a:off x="1258111" y="6503131"/>
            <a:ext cx="3229583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US" sz="933" dirty="0">
                <a:solidFill>
                  <a:srgbClr val="FFFFFF"/>
                </a:solidFill>
                <a:latin typeface="Calibri Light"/>
              </a:rPr>
              <a:t>CONFIDENTIAL  |  © 2019 EPAM Systems, Inc.</a:t>
            </a:r>
            <a:endParaRPr lang="en-US" sz="933" dirty="0">
              <a:solidFill>
                <a:srgbClr val="222222"/>
              </a:solidFill>
              <a:latin typeface="Calibri Light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2436758-93D0-4451-9685-0249187821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486" y="1081365"/>
            <a:ext cx="5795054" cy="504753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altLang="en-US" sz="1400" dirty="0" err="1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RunWith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MockitoJUnitRunner.</a:t>
            </a:r>
            <a:r>
              <a:rPr lang="en-US" altLang="en-US" sz="14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PublisherTest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z="1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 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Publisher </a:t>
            </a:r>
            <a:r>
              <a:rPr lang="en-US" altLang="en-US" sz="14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publisher</a:t>
            </a:r>
            <a:r>
              <a:rPr lang="en-US" altLang="en-US" sz="140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altLang="en-US" sz="1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 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Publisher();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z="14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@Mock </a:t>
            </a:r>
            <a:r>
              <a:rPr lang="en-US" altLang="en-US" sz="1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 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Subscriber </a:t>
            </a:r>
            <a:r>
              <a:rPr lang="en-US" altLang="en-US" sz="14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subscriber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z="14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@Mock </a:t>
            </a:r>
            <a:r>
              <a:rPr lang="en-US" altLang="en-US" sz="1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 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Subscriber </a:t>
            </a:r>
            <a:r>
              <a:rPr lang="en-US" altLang="en-US" sz="140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subscriber2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z="14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@Before</a:t>
            </a:r>
            <a:br>
              <a:rPr lang="en-US" altLang="en-US" sz="14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z="1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void 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4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publisher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altLang="en-US" sz="14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subscribers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.add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40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subscriber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4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publisher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altLang="en-US" sz="14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subscribers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.add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40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subscriber2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z="14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@Test</a:t>
            </a:r>
            <a:br>
              <a:rPr lang="en-US" altLang="en-US" sz="14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z="1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void 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shouldSendMessagesToAllSubscribers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4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When</a:t>
            </a:r>
            <a:br>
              <a:rPr lang="en-US" altLang="en-US" sz="14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4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publisher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.send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4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"hello"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4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Then</a:t>
            </a:r>
            <a:br>
              <a:rPr lang="en-US" altLang="en-US" sz="14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400" i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verify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40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subscriber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1400" i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times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)).receive(</a:t>
            </a:r>
            <a:r>
              <a:rPr lang="en-US" altLang="en-US" sz="14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"hello"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400" i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verify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40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subscriber2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1400" i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times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)).receive(</a:t>
            </a:r>
            <a:r>
              <a:rPr lang="en-US" altLang="en-US" sz="14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"hello"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altLang="en-US" sz="14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969965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Interaction based Testing Junit and Spock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550BAA-4A93-7C4F-9F93-F6DAD9B885B8}"/>
              </a:ext>
            </a:extLst>
          </p:cNvPr>
          <p:cNvSpPr txBox="1"/>
          <p:nvPr/>
        </p:nvSpPr>
        <p:spPr>
          <a:xfrm>
            <a:off x="1258111" y="6503131"/>
            <a:ext cx="3229583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US" sz="933" dirty="0">
                <a:solidFill>
                  <a:srgbClr val="FFFFFF"/>
                </a:solidFill>
                <a:latin typeface="Calibri Light"/>
              </a:rPr>
              <a:t>CONFIDENTIAL  |  © 2019 EPAM Systems, Inc.</a:t>
            </a:r>
            <a:endParaRPr lang="en-US" sz="933" dirty="0">
              <a:solidFill>
                <a:srgbClr val="222222"/>
              </a:solidFill>
              <a:latin typeface="Calibri Light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2436758-93D0-4451-9685-0249187821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487" y="1081365"/>
            <a:ext cx="5795054" cy="504753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altLang="en-US" sz="1400" dirty="0" err="1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RunWith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MockitoJUnitRunner.</a:t>
            </a:r>
            <a:r>
              <a:rPr lang="en-US" altLang="en-US" sz="14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PublisherTest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z="1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 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Publisher </a:t>
            </a:r>
            <a:r>
              <a:rPr lang="en-US" altLang="en-US" sz="14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publisher</a:t>
            </a:r>
            <a:r>
              <a:rPr lang="en-US" altLang="en-US" sz="140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altLang="en-US" sz="1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 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Publisher();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z="14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@Mock </a:t>
            </a:r>
            <a:r>
              <a:rPr lang="en-US" altLang="en-US" sz="1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 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Subscriber </a:t>
            </a:r>
            <a:r>
              <a:rPr lang="en-US" altLang="en-US" sz="14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subscriber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z="14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@Mock </a:t>
            </a:r>
            <a:r>
              <a:rPr lang="en-US" altLang="en-US" sz="1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 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Subscriber </a:t>
            </a:r>
            <a:r>
              <a:rPr lang="en-US" altLang="en-US" sz="140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subscriber2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z="14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@Before</a:t>
            </a:r>
            <a:br>
              <a:rPr lang="en-US" altLang="en-US" sz="14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z="1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void 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4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publisher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altLang="en-US" sz="14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subscribers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.add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40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subscriber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4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publisher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altLang="en-US" sz="14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subscribers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.add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40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subscriber2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z="14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@Test</a:t>
            </a:r>
            <a:br>
              <a:rPr lang="en-US" altLang="en-US" sz="14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z="1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void 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shouldSendMessagesToAllSubscribers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4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When</a:t>
            </a:r>
            <a:br>
              <a:rPr lang="en-US" altLang="en-US" sz="14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4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publisher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.send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4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"hello"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4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Then</a:t>
            </a:r>
            <a:br>
              <a:rPr lang="en-US" altLang="en-US" sz="14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400" i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verify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40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subscriber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1400" i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times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)).receive(</a:t>
            </a:r>
            <a:r>
              <a:rPr lang="en-US" altLang="en-US" sz="14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"hello"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400" i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verify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40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subscriber2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1400" i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times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)).receive(</a:t>
            </a:r>
            <a:r>
              <a:rPr lang="en-US" altLang="en-US" sz="14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"hello"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altLang="en-US" sz="1400" dirty="0">
              <a:latin typeface="Arial" panose="020B0604020202020204" pitchFamily="34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A8C2196D-8069-4F29-86D3-1617E4826B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75541" y="1081365"/>
            <a:ext cx="5795054" cy="440120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0" b="1" dirty="0">
                <a:solidFill>
                  <a:srgbClr val="00004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PublisherSpec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400" b="1" dirty="0">
                <a:solidFill>
                  <a:srgbClr val="00004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extends 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Specification {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Publisher </a:t>
            </a:r>
            <a:r>
              <a:rPr lang="en-US" altLang="en-US" sz="14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publisher</a:t>
            </a:r>
            <a:r>
              <a:rPr lang="en-US" altLang="en-US" sz="140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altLang="en-US" sz="1400" b="1" dirty="0">
                <a:solidFill>
                  <a:srgbClr val="00004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 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Publisher()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Subscriber </a:t>
            </a:r>
            <a:r>
              <a:rPr lang="en-US" altLang="en-US" sz="14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subscriber</a:t>
            </a:r>
            <a:r>
              <a:rPr lang="en-US" altLang="en-US" sz="140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Mock()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Subscriber </a:t>
            </a:r>
            <a:r>
              <a:rPr lang="en-US" altLang="en-US" sz="140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subscriber2 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Mock()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z="1400" b="1" dirty="0">
                <a:solidFill>
                  <a:srgbClr val="00004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 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setup() {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4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publisher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altLang="en-US" sz="14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subscribers</a:t>
            </a:r>
            <a:r>
              <a:rPr lang="en-US" altLang="en-US" sz="140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&lt;&lt; </a:t>
            </a:r>
            <a:r>
              <a:rPr lang="en-US" altLang="en-US" sz="140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subscriber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4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publisher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altLang="en-US" sz="14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subscribers</a:t>
            </a:r>
            <a:r>
              <a:rPr lang="en-US" altLang="en-US" sz="140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&lt;&lt; </a:t>
            </a:r>
            <a:r>
              <a:rPr lang="en-US" altLang="en-US" sz="140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subscriber2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4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&lt;&lt; is a Groovy shorthand for </a:t>
            </a:r>
            <a:r>
              <a:rPr lang="en-US" altLang="en-US" sz="1400" i="1" dirty="0" err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List.add</a:t>
            </a:r>
            <a:r>
              <a:rPr lang="en-US" altLang="en-US" sz="14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lang="en-US" altLang="en-US" sz="140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z="1400" b="1" dirty="0">
                <a:solidFill>
                  <a:srgbClr val="00004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 </a:t>
            </a:r>
            <a:r>
              <a:rPr lang="en-US" altLang="en-US" sz="14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"should send messages to all subscribers"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4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when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4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publisher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.send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4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"hello"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4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then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 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 </a:t>
            </a:r>
            <a:r>
              <a:rPr lang="en-US" altLang="en-US" sz="14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subscriber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.receive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4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"hello"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 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 </a:t>
            </a:r>
            <a:r>
              <a:rPr lang="en-US" altLang="en-US" sz="140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subscriber2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.receive(</a:t>
            </a:r>
            <a:r>
              <a:rPr lang="en-US" altLang="en-US" sz="14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"hello"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  <a:endParaRPr lang="en-US" altLang="en-US" sz="36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852170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Interaction based Testing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550BAA-4A93-7C4F-9F93-F6DAD9B885B8}"/>
              </a:ext>
            </a:extLst>
          </p:cNvPr>
          <p:cNvSpPr txBox="1"/>
          <p:nvPr/>
        </p:nvSpPr>
        <p:spPr>
          <a:xfrm>
            <a:off x="1258111" y="6503131"/>
            <a:ext cx="3229583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US" sz="933" dirty="0">
                <a:solidFill>
                  <a:srgbClr val="FFFFFF"/>
                </a:solidFill>
                <a:latin typeface="Calibri Light"/>
              </a:rPr>
              <a:t>CONFIDENTIAL  |  © 2019 EPAM Systems, Inc.</a:t>
            </a:r>
            <a:endParaRPr lang="en-US" sz="933" dirty="0">
              <a:solidFill>
                <a:srgbClr val="222222"/>
              </a:solidFill>
              <a:latin typeface="Calibri Light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2436758-93D0-4451-9685-0249187821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486" y="1141123"/>
            <a:ext cx="7548698" cy="206210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>
                <a:solidFill>
                  <a:srgbClr val="00004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 </a:t>
            </a:r>
            <a:r>
              <a:rPr lang="en-US" altLang="en-US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"should send messages to all subscribers"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when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z="16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publisher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.send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"hello"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then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 </a:t>
            </a:r>
            <a:r>
              <a:rPr lang="en-US" altLang="en-US" sz="16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subscriber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.receive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"hello"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 </a:t>
            </a:r>
            <a:r>
              <a:rPr lang="en-US" altLang="en-US" sz="160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subscriber2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.receive(</a:t>
            </a:r>
            <a:r>
              <a:rPr lang="en-US" altLang="en-US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"hello"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altLang="en-US" sz="1600" dirty="0"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C31F9022-A3F3-44F4-A224-3D2344D470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486" y="4007041"/>
            <a:ext cx="7548698" cy="156966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 </a:t>
            </a:r>
            <a:r>
              <a:rPr lang="en-US" altLang="en-US" sz="16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subscriber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.receive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"hello"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   |          |       |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   |          |       argument constraint</a:t>
            </a:r>
            <a:br>
              <a:rPr lang="en-US" altLang="en-US" sz="160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   |          method constraint</a:t>
            </a:r>
            <a:br>
              <a:rPr lang="en-US" altLang="en-US" sz="160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   target constraint</a:t>
            </a:r>
            <a:br>
              <a:rPr lang="en-US" altLang="en-US" sz="160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cardinality</a:t>
            </a:r>
            <a:endParaRPr lang="en-US" altLang="en-US" sz="40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642403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Interaction based Testing Cardinality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550BAA-4A93-7C4F-9F93-F6DAD9B885B8}"/>
              </a:ext>
            </a:extLst>
          </p:cNvPr>
          <p:cNvSpPr txBox="1"/>
          <p:nvPr/>
        </p:nvSpPr>
        <p:spPr>
          <a:xfrm>
            <a:off x="1258111" y="6503131"/>
            <a:ext cx="3229583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US" sz="933" dirty="0">
                <a:solidFill>
                  <a:srgbClr val="FFFFFF"/>
                </a:solidFill>
                <a:latin typeface="Calibri Light"/>
              </a:rPr>
              <a:t>CONFIDENTIAL  |  © 2019 EPAM Systems, Inc.</a:t>
            </a:r>
            <a:endParaRPr lang="en-US" sz="933" dirty="0">
              <a:solidFill>
                <a:srgbClr val="222222"/>
              </a:solidFill>
              <a:latin typeface="Calibri Light"/>
            </a:endParaRPr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F302F6BC-335A-4B7B-8542-D71AEB140D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486" y="1097203"/>
            <a:ext cx="9935733" cy="156966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* 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subscriber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.receive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"hello"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     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 exactly one call</a:t>
            </a:r>
            <a:b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* 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subscriber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.receive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"hello"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     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 zero calls</a:t>
            </a:r>
            <a:b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..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* 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subscriber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.receive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"hello"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 between one and three calls (inclusive)</a:t>
            </a:r>
            <a:b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.._)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* 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subscriber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.receive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"hello"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 at least one call</a:t>
            </a:r>
            <a:b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(_..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* 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subscriber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.receive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"hello"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 at most three calls</a:t>
            </a:r>
            <a:b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_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* 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subscriber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.receive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"hello"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     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 any number of calls, including zero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979415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Interaction based Testing Target Constraint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550BAA-4A93-7C4F-9F93-F6DAD9B885B8}"/>
              </a:ext>
            </a:extLst>
          </p:cNvPr>
          <p:cNvSpPr txBox="1"/>
          <p:nvPr/>
        </p:nvSpPr>
        <p:spPr>
          <a:xfrm>
            <a:off x="1258111" y="6503131"/>
            <a:ext cx="3229583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US" sz="933" dirty="0">
                <a:solidFill>
                  <a:srgbClr val="FFFFFF"/>
                </a:solidFill>
                <a:latin typeface="Calibri Light"/>
              </a:rPr>
              <a:t>CONFIDENTIAL  |  © 2019 EPAM Systems, Inc.</a:t>
            </a:r>
            <a:endParaRPr lang="en-US" sz="933" dirty="0">
              <a:solidFill>
                <a:srgbClr val="222222"/>
              </a:solidFill>
              <a:latin typeface="Calibri Light"/>
            </a:endParaRPr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F302F6BC-335A-4B7B-8542-D71AEB140D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486" y="1101132"/>
            <a:ext cx="7590539" cy="5847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 </a:t>
            </a:r>
            <a:r>
              <a:rPr lang="en-US" altLang="en-US" sz="1600" b="1" dirty="0" err="1">
                <a:solidFill>
                  <a:srgbClr val="660E7A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subscriber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.receive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"hello"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en-US" altLang="en-US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a call to 'subscriber'</a:t>
            </a:r>
            <a:br>
              <a:rPr lang="en-US" altLang="en-US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 </a:t>
            </a:r>
            <a:r>
              <a:rPr lang="en-US" alt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_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.receive(</a:t>
            </a:r>
            <a:r>
              <a:rPr lang="en-US" altLang="en-US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"hello"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         </a:t>
            </a:r>
            <a:r>
              <a:rPr lang="en-US" altLang="en-US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a call to any mock object</a:t>
            </a:r>
            <a:endParaRPr lang="en-US" altLang="en-US" sz="40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529249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Interaction based Testing Method Constraint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550BAA-4A93-7C4F-9F93-F6DAD9B885B8}"/>
              </a:ext>
            </a:extLst>
          </p:cNvPr>
          <p:cNvSpPr txBox="1"/>
          <p:nvPr/>
        </p:nvSpPr>
        <p:spPr>
          <a:xfrm>
            <a:off x="1258111" y="6503131"/>
            <a:ext cx="3229583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US" sz="933" dirty="0">
                <a:solidFill>
                  <a:srgbClr val="FFFFFF"/>
                </a:solidFill>
                <a:latin typeface="Calibri Light"/>
              </a:rPr>
              <a:t>CONFIDENTIAL  |  © 2019 EPAM Systems, Inc.</a:t>
            </a:r>
            <a:endParaRPr lang="en-US" sz="933" dirty="0">
              <a:solidFill>
                <a:srgbClr val="222222"/>
              </a:solidFill>
              <a:latin typeface="Calibri Light"/>
            </a:endParaRPr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F302F6BC-335A-4B7B-8542-D71AEB140D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486" y="1103281"/>
            <a:ext cx="11416908" cy="83099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 </a:t>
            </a:r>
            <a:r>
              <a:rPr lang="en-US" altLang="en-US" sz="16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subscriber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altLang="en-US" sz="1600" dirty="0" err="1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receive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"hello"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en-US" altLang="en-US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a method named 'receive'</a:t>
            </a:r>
            <a:br>
              <a:rPr lang="en-US" altLang="en-US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 </a:t>
            </a:r>
            <a:r>
              <a:rPr lang="en-US" altLang="en-US" sz="160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subscriber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altLang="en-US" sz="1600" b="1" dirty="0">
                <a:solidFill>
                  <a:srgbClr val="008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/r.*e/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"hello"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 </a:t>
            </a:r>
            <a:r>
              <a:rPr lang="en-US" altLang="en-US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a method whose name matches the given regular expression</a:t>
            </a:r>
            <a:br>
              <a:rPr lang="en-US" altLang="en-US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// (here: method name starts with 'r' and ends in 'e')</a:t>
            </a:r>
            <a:endParaRPr lang="en-US" altLang="en-US" sz="40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76156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Interaction based Testing Argument Constraints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550BAA-4A93-7C4F-9F93-F6DAD9B885B8}"/>
              </a:ext>
            </a:extLst>
          </p:cNvPr>
          <p:cNvSpPr txBox="1"/>
          <p:nvPr/>
        </p:nvSpPr>
        <p:spPr>
          <a:xfrm>
            <a:off x="1258111" y="6503131"/>
            <a:ext cx="3229583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US" sz="933" dirty="0">
                <a:solidFill>
                  <a:srgbClr val="FFFFFF"/>
                </a:solidFill>
                <a:latin typeface="Calibri Light"/>
              </a:rPr>
              <a:t>CONFIDENTIAL  |  © 2019 EPAM Systems, Inc.</a:t>
            </a:r>
            <a:endParaRPr lang="en-US" sz="933" dirty="0">
              <a:solidFill>
                <a:srgbClr val="222222"/>
              </a:solidFill>
              <a:latin typeface="Calibri Light"/>
            </a:endParaRPr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F302F6BC-335A-4B7B-8542-D71AEB140D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487" y="1194719"/>
            <a:ext cx="11711513" cy="309315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5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 </a:t>
            </a:r>
            <a:r>
              <a:rPr lang="en-US" altLang="en-US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 </a:t>
            </a:r>
            <a:r>
              <a:rPr lang="en-US" altLang="en-US" sz="15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subscriber</a:t>
            </a:r>
            <a:r>
              <a:rPr lang="en-US" altLang="en-US" sz="15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.receive</a:t>
            </a:r>
            <a:r>
              <a:rPr lang="en-US" altLang="en-US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500" b="1" dirty="0">
                <a:solidFill>
                  <a:srgbClr val="008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"hello"</a:t>
            </a:r>
            <a:r>
              <a:rPr lang="en-US" altLang="en-US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       </a:t>
            </a:r>
            <a:r>
              <a:rPr lang="en-US" altLang="en-US" sz="15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an argument that is equal to the String "hello"</a:t>
            </a:r>
            <a:br>
              <a:rPr lang="en-US" altLang="en-US" sz="15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5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 </a:t>
            </a:r>
            <a:r>
              <a:rPr lang="en-US" altLang="en-US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 </a:t>
            </a:r>
            <a:r>
              <a:rPr lang="en-US" altLang="en-US" sz="15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subscriber</a:t>
            </a:r>
            <a:r>
              <a:rPr lang="en-US" altLang="en-US" sz="15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.receive</a:t>
            </a:r>
            <a:r>
              <a:rPr lang="en-US" altLang="en-US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5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!</a:t>
            </a:r>
            <a:r>
              <a:rPr lang="en-US" altLang="en-US" sz="1500" b="1" dirty="0">
                <a:solidFill>
                  <a:srgbClr val="008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"hello"</a:t>
            </a:r>
            <a:r>
              <a:rPr lang="en-US" altLang="en-US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      </a:t>
            </a:r>
            <a:r>
              <a:rPr lang="en-US" altLang="en-US" sz="15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an argument that is unequal to the String "hello"</a:t>
            </a:r>
            <a:br>
              <a:rPr lang="en-US" altLang="en-US" sz="15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5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 </a:t>
            </a:r>
            <a:r>
              <a:rPr lang="en-US" altLang="en-US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 </a:t>
            </a:r>
            <a:r>
              <a:rPr lang="en-US" altLang="en-US" sz="15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subscriber</a:t>
            </a:r>
            <a:r>
              <a:rPr lang="en-US" altLang="en-US" sz="15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.receive</a:t>
            </a:r>
            <a:r>
              <a:rPr lang="en-US" altLang="en-US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              </a:t>
            </a:r>
            <a:r>
              <a:rPr lang="en-US" altLang="en-US" sz="15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the empty argument list (would never match in our example)</a:t>
            </a:r>
            <a:br>
              <a:rPr lang="en-US" altLang="en-US" sz="15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5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 </a:t>
            </a:r>
            <a:r>
              <a:rPr lang="en-US" altLang="en-US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 </a:t>
            </a:r>
            <a:r>
              <a:rPr lang="en-US" altLang="en-US" sz="15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subscriber</a:t>
            </a:r>
            <a:r>
              <a:rPr lang="en-US" altLang="en-US" sz="15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.receive</a:t>
            </a:r>
            <a:r>
              <a:rPr lang="en-US" altLang="en-US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5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_</a:t>
            </a:r>
            <a:r>
              <a:rPr lang="en-US" altLang="en-US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             </a:t>
            </a:r>
            <a:r>
              <a:rPr lang="en-US" altLang="en-US" sz="15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any single argument (including null)</a:t>
            </a:r>
            <a:br>
              <a:rPr lang="en-US" altLang="en-US" sz="15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5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 </a:t>
            </a:r>
            <a:r>
              <a:rPr lang="en-US" altLang="en-US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 </a:t>
            </a:r>
            <a:r>
              <a:rPr lang="en-US" altLang="en-US" sz="15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subscriber</a:t>
            </a:r>
            <a:r>
              <a:rPr lang="en-US" altLang="en-US" sz="15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.receive</a:t>
            </a:r>
            <a:r>
              <a:rPr lang="en-US" altLang="en-US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5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*_</a:t>
            </a:r>
            <a:r>
              <a:rPr lang="en-US" altLang="en-US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            </a:t>
            </a:r>
            <a:r>
              <a:rPr lang="en-US" altLang="en-US" sz="15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any argument list (including the empty argument list)</a:t>
            </a:r>
            <a:br>
              <a:rPr lang="en-US" altLang="en-US" sz="15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5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 </a:t>
            </a:r>
            <a:r>
              <a:rPr lang="en-US" altLang="en-US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 </a:t>
            </a:r>
            <a:r>
              <a:rPr lang="en-US" altLang="en-US" sz="15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subscriber</a:t>
            </a:r>
            <a:r>
              <a:rPr lang="en-US" altLang="en-US" sz="15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.receive</a:t>
            </a:r>
            <a:r>
              <a:rPr lang="en-US" altLang="en-US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5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!</a:t>
            </a:r>
            <a:r>
              <a:rPr lang="en-US" altLang="en-US" sz="1500" b="1" dirty="0">
                <a:solidFill>
                  <a:srgbClr val="000043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r>
              <a:rPr lang="en-US" altLang="en-US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         </a:t>
            </a:r>
            <a:r>
              <a:rPr lang="en-US" altLang="en-US" sz="15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any non-null argument</a:t>
            </a:r>
            <a:br>
              <a:rPr lang="en-US" altLang="en-US" sz="15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5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 </a:t>
            </a:r>
            <a:r>
              <a:rPr lang="en-US" altLang="en-US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 </a:t>
            </a:r>
            <a:r>
              <a:rPr lang="en-US" altLang="en-US" sz="15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subscriber</a:t>
            </a:r>
            <a:r>
              <a:rPr lang="en-US" altLang="en-US" sz="15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.receive</a:t>
            </a:r>
            <a:r>
              <a:rPr lang="en-US" altLang="en-US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5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_ </a:t>
            </a:r>
            <a:r>
              <a:rPr lang="en-US" altLang="en-US" sz="1500" b="1" dirty="0">
                <a:solidFill>
                  <a:srgbClr val="000043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as </a:t>
            </a:r>
            <a:r>
              <a:rPr lang="en-US" altLang="en-US" sz="15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altLang="en-US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   </a:t>
            </a:r>
            <a:r>
              <a:rPr lang="en-US" altLang="en-US" sz="15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any non-null argument that is-a String</a:t>
            </a:r>
            <a:br>
              <a:rPr lang="en-US" altLang="en-US" sz="15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5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 </a:t>
            </a:r>
            <a:r>
              <a:rPr lang="en-US" altLang="en-US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 </a:t>
            </a:r>
            <a:r>
              <a:rPr lang="en-US" altLang="en-US" sz="15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subscriber</a:t>
            </a:r>
            <a:r>
              <a:rPr lang="en-US" altLang="en-US" sz="15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.receive</a:t>
            </a:r>
            <a:r>
              <a:rPr lang="en-US" altLang="en-US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500" dirty="0" err="1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endsWith</a:t>
            </a:r>
            <a:r>
              <a:rPr lang="en-US" altLang="en-US" sz="15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500" b="1" dirty="0">
                <a:solidFill>
                  <a:srgbClr val="008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"lo"</a:t>
            </a:r>
            <a:r>
              <a:rPr lang="en-US" altLang="en-US" sz="15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altLang="en-US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en-US" altLang="en-US" sz="15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String that </a:t>
            </a:r>
            <a:r>
              <a:rPr lang="en-US" altLang="en-US" sz="1500" i="1" dirty="0" err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endsWith</a:t>
            </a:r>
            <a:r>
              <a:rPr lang="en-US" altLang="en-US" sz="15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‘lo’</a:t>
            </a:r>
            <a:br>
              <a:rPr lang="en-US" altLang="en-US" sz="15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5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 </a:t>
            </a:r>
            <a:r>
              <a:rPr lang="en-US" altLang="en-US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 </a:t>
            </a:r>
            <a:r>
              <a:rPr lang="en-US" altLang="en-US" sz="15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subscriber</a:t>
            </a:r>
            <a:r>
              <a:rPr lang="en-US" altLang="en-US" sz="15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.receive</a:t>
            </a:r>
            <a:r>
              <a:rPr lang="en-US" altLang="en-US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5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{ </a:t>
            </a:r>
            <a:r>
              <a:rPr lang="en-US" altLang="en-US" sz="1500" dirty="0" err="1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it.size</a:t>
            </a:r>
            <a:r>
              <a:rPr lang="en-US" altLang="en-US" sz="15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() &gt; </a:t>
            </a:r>
            <a:r>
              <a:rPr lang="en-US" altLang="en-US" sz="1500" dirty="0">
                <a:solidFill>
                  <a:srgbClr val="0000FF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3 </a:t>
            </a:r>
            <a:r>
              <a:rPr lang="en-US" altLang="en-US" sz="15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&amp;&amp; </a:t>
            </a:r>
            <a:r>
              <a:rPr lang="en-US" altLang="en-US" sz="1500" dirty="0" err="1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it.contains</a:t>
            </a:r>
            <a:r>
              <a:rPr lang="en-US" altLang="en-US" sz="15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500" b="1" dirty="0">
                <a:solidFill>
                  <a:srgbClr val="008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'a'</a:t>
            </a:r>
            <a:r>
              <a:rPr lang="en-US" altLang="en-US" sz="15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 }</a:t>
            </a:r>
            <a:r>
              <a:rPr lang="en-US" altLang="en-US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en-US" altLang="en-US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5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an argument that satisfies the given predicate, meaning that</a:t>
            </a:r>
            <a:br>
              <a:rPr lang="en-US" altLang="en-US" sz="15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5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code argument constraints need to return true of false</a:t>
            </a:r>
            <a:br>
              <a:rPr lang="en-US" altLang="en-US" sz="15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5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depending on whether they match or not</a:t>
            </a:r>
            <a:br>
              <a:rPr lang="en-US" altLang="en-US" sz="15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5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(here: message length is greater than 3 and contains the character a)</a:t>
            </a:r>
            <a:endParaRPr lang="en-US" altLang="en-US" sz="15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4009080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Interaction based Testing Stubbing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550BAA-4A93-7C4F-9F93-F6DAD9B885B8}"/>
              </a:ext>
            </a:extLst>
          </p:cNvPr>
          <p:cNvSpPr txBox="1"/>
          <p:nvPr/>
        </p:nvSpPr>
        <p:spPr>
          <a:xfrm>
            <a:off x="1258111" y="6503131"/>
            <a:ext cx="3229583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US" sz="933" dirty="0">
                <a:solidFill>
                  <a:srgbClr val="FFFFFF"/>
                </a:solidFill>
                <a:latin typeface="Calibri Light"/>
              </a:rPr>
              <a:t>CONFIDENTIAL  |  © 2019 EPAM Systems, Inc.</a:t>
            </a:r>
            <a:endParaRPr lang="en-US" sz="933" dirty="0">
              <a:solidFill>
                <a:srgbClr val="222222"/>
              </a:solidFill>
              <a:latin typeface="Calibri Light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27B917DF-D7AA-42F8-8DFE-56E9844CD3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486" y="1082137"/>
            <a:ext cx="7548698" cy="83099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interface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Subscriber {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String receive(String message);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altLang="en-US" sz="40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371363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Interaction based Testing Stubbing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550BAA-4A93-7C4F-9F93-F6DAD9B885B8}"/>
              </a:ext>
            </a:extLst>
          </p:cNvPr>
          <p:cNvSpPr txBox="1"/>
          <p:nvPr/>
        </p:nvSpPr>
        <p:spPr>
          <a:xfrm>
            <a:off x="1258111" y="6503131"/>
            <a:ext cx="3229583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US" sz="933" dirty="0">
                <a:solidFill>
                  <a:srgbClr val="FFFFFF"/>
                </a:solidFill>
                <a:latin typeface="Calibri Light"/>
              </a:rPr>
              <a:t>CONFIDENTIAL  |  © 2019 EPAM Systems, Inc.</a:t>
            </a:r>
            <a:endParaRPr lang="en-US" sz="933" dirty="0">
              <a:solidFill>
                <a:srgbClr val="222222"/>
              </a:solidFill>
              <a:latin typeface="Calibri Light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27B917DF-D7AA-42F8-8DFE-56E9844CD3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486" y="1082137"/>
            <a:ext cx="7548698" cy="83099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interface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Subscriber {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String receive(String message);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altLang="en-US" sz="4000" dirty="0">
              <a:latin typeface="Arial" panose="020B0604020202020204" pitchFamily="34" charset="0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0A2AF12D-1725-41BC-AD19-96EEE15D56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486" y="2288135"/>
            <a:ext cx="4007208" cy="33855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subscriber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.receive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(_) &gt;&gt; </a:t>
            </a:r>
            <a:r>
              <a:rPr lang="en-US" altLang="en-US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"ok"</a:t>
            </a:r>
            <a:endParaRPr lang="en-US" altLang="en-US" sz="40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04461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configure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550BAA-4A93-7C4F-9F93-F6DAD9B885B8}"/>
              </a:ext>
            </a:extLst>
          </p:cNvPr>
          <p:cNvSpPr txBox="1"/>
          <p:nvPr/>
        </p:nvSpPr>
        <p:spPr>
          <a:xfrm>
            <a:off x="1258111" y="6503131"/>
            <a:ext cx="3229583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US" sz="933" dirty="0">
                <a:solidFill>
                  <a:srgbClr val="FFFFFF"/>
                </a:solidFill>
                <a:latin typeface="Calibri Light"/>
              </a:rPr>
              <a:t>CONFIDENTIAL  |  © 2019 EPAM Systems, Inc.</a:t>
            </a:r>
            <a:endParaRPr lang="en-US" sz="933" dirty="0">
              <a:solidFill>
                <a:srgbClr val="222222"/>
              </a:solidFill>
              <a:latin typeface="Calibri Light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D9661CE0-E2AE-47E1-B55A-CC26BA6B21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0705" y="1099827"/>
            <a:ext cx="6269064" cy="304698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marL="228594" marR="0" indent="-228594" algn="l" defTabSz="1219170" rtl="0" eaLnBrk="1" fontAlgn="auto" latinLnBrk="0" hangingPunct="1">
              <a:lnSpc>
                <a:spcPts val="2133"/>
              </a:lnSpc>
              <a:spcBef>
                <a:spcPts val="352"/>
              </a:spcBef>
              <a:spcAft>
                <a:spcPts val="400"/>
              </a:spcAft>
              <a:buClrTx/>
              <a:buSzTx/>
              <a:buFont typeface="Arial" panose="020B0604020202020204" pitchFamily="34" charset="0"/>
              <a:buChar char="•"/>
              <a:tabLst/>
              <a:defRPr sz="1600" b="1" kern="1200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altLang="en-US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dependency</a:t>
            </a:r>
            <a:r>
              <a:rPr lang="en-US" altLang="en-US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en-US" altLang="en-US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&lt;</a:t>
            </a:r>
            <a:r>
              <a:rPr lang="en-US" altLang="en-US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groupId</a:t>
            </a:r>
            <a:r>
              <a:rPr lang="en-US" altLang="en-US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altLang="en-US" b="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org.spockframework</a:t>
            </a:r>
            <a:r>
              <a:rPr lang="en-US" altLang="en-US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US" altLang="en-US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groupId</a:t>
            </a:r>
            <a:r>
              <a:rPr lang="en-US" altLang="en-US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en-US" altLang="en-US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&lt;</a:t>
            </a:r>
            <a:r>
              <a:rPr lang="en-US" altLang="en-US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artifactId</a:t>
            </a:r>
            <a:r>
              <a:rPr lang="en-US" altLang="en-US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altLang="en-US" b="0" dirty="0" err="1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spock</a:t>
            </a:r>
            <a:r>
              <a:rPr lang="en-US" altLang="en-US" b="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-core</a:t>
            </a:r>
            <a:r>
              <a:rPr lang="en-US" altLang="en-US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US" altLang="en-US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artifactId</a:t>
            </a:r>
            <a:r>
              <a:rPr lang="en-US" altLang="en-US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en-US" altLang="en-US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&lt;</a:t>
            </a:r>
            <a:r>
              <a:rPr lang="en-US" altLang="en-US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version</a:t>
            </a:r>
            <a:r>
              <a:rPr lang="en-US" altLang="en-US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&gt;${</a:t>
            </a:r>
            <a:r>
              <a:rPr lang="en-US" altLang="en-US" b="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spock.version</a:t>
            </a:r>
            <a:r>
              <a:rPr lang="en-US" altLang="en-US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}&lt;/</a:t>
            </a:r>
            <a:r>
              <a:rPr lang="en-US" altLang="en-US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version</a:t>
            </a:r>
            <a:r>
              <a:rPr lang="en-US" altLang="en-US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en-US" altLang="en-US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&lt;</a:t>
            </a:r>
            <a:r>
              <a:rPr lang="en-US" altLang="en-US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scope</a:t>
            </a:r>
            <a:r>
              <a:rPr lang="en-US" altLang="en-US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&gt;test&lt;/</a:t>
            </a:r>
            <a:r>
              <a:rPr lang="en-US" altLang="en-US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scope</a:t>
            </a:r>
            <a:r>
              <a:rPr lang="en-US" altLang="en-US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en-US" altLang="en-US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US" altLang="en-US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dependency</a:t>
            </a:r>
            <a:r>
              <a:rPr lang="en-US" altLang="en-US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en-US" altLang="en-US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altLang="en-US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dependency</a:t>
            </a:r>
            <a:r>
              <a:rPr lang="en-US" altLang="en-US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en-US" altLang="en-US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&lt;</a:t>
            </a:r>
            <a:r>
              <a:rPr lang="en-US" altLang="en-US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groupId</a:t>
            </a:r>
            <a:r>
              <a:rPr lang="en-US" altLang="en-US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altLang="en-US" b="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org.codehaus.groovy</a:t>
            </a:r>
            <a:r>
              <a:rPr lang="en-US" altLang="en-US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US" altLang="en-US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groupId</a:t>
            </a:r>
            <a:r>
              <a:rPr lang="en-US" altLang="en-US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en-US" altLang="en-US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&lt;</a:t>
            </a:r>
            <a:r>
              <a:rPr lang="en-US" altLang="en-US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artifactId</a:t>
            </a:r>
            <a:r>
              <a:rPr lang="en-US" altLang="en-US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altLang="en-US" b="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groovy-all</a:t>
            </a:r>
            <a:r>
              <a:rPr lang="en-US" altLang="en-US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US" altLang="en-US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artifactId</a:t>
            </a:r>
            <a:r>
              <a:rPr lang="en-US" altLang="en-US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en-US" altLang="en-US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&lt;</a:t>
            </a:r>
            <a:r>
              <a:rPr lang="en-US" altLang="en-US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version</a:t>
            </a:r>
            <a:r>
              <a:rPr lang="en-US" altLang="en-US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&gt;${</a:t>
            </a:r>
            <a:r>
              <a:rPr lang="en-US" altLang="en-US" b="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groovy.version</a:t>
            </a:r>
            <a:r>
              <a:rPr lang="en-US" altLang="en-US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}&lt;/</a:t>
            </a:r>
            <a:r>
              <a:rPr lang="en-US" altLang="en-US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version</a:t>
            </a:r>
            <a:r>
              <a:rPr lang="en-US" altLang="en-US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en-US" altLang="en-US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&lt;</a:t>
            </a:r>
            <a:r>
              <a:rPr lang="en-US" altLang="en-US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scope</a:t>
            </a:r>
            <a:r>
              <a:rPr lang="en-US" altLang="en-US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&gt;test&lt;/</a:t>
            </a:r>
            <a:r>
              <a:rPr lang="en-US" altLang="en-US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scope</a:t>
            </a:r>
            <a:r>
              <a:rPr lang="en-US" altLang="en-US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en-US" altLang="en-US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US" altLang="en-US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dependency</a:t>
            </a:r>
            <a:r>
              <a:rPr lang="en-US" altLang="en-US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371149143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Interaction based Testing Stubbing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550BAA-4A93-7C4F-9F93-F6DAD9B885B8}"/>
              </a:ext>
            </a:extLst>
          </p:cNvPr>
          <p:cNvSpPr txBox="1"/>
          <p:nvPr/>
        </p:nvSpPr>
        <p:spPr>
          <a:xfrm>
            <a:off x="1258111" y="6503131"/>
            <a:ext cx="3229583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US" sz="933" dirty="0">
                <a:solidFill>
                  <a:srgbClr val="FFFFFF"/>
                </a:solidFill>
                <a:latin typeface="Calibri Light"/>
              </a:rPr>
              <a:t>CONFIDENTIAL  |  © 2019 EPAM Systems, Inc.</a:t>
            </a:r>
            <a:endParaRPr lang="en-US" sz="933" dirty="0">
              <a:solidFill>
                <a:srgbClr val="222222"/>
              </a:solidFill>
              <a:latin typeface="Calibri Light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27B917DF-D7AA-42F8-8DFE-56E9844CD3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486" y="1082137"/>
            <a:ext cx="7548698" cy="83099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interface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Subscriber {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String receive(String message);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altLang="en-US" sz="4000" dirty="0">
              <a:latin typeface="Arial" panose="020B0604020202020204" pitchFamily="34" charset="0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0A2AF12D-1725-41BC-AD19-96EEE15D56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486" y="2288135"/>
            <a:ext cx="4007208" cy="33855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subscriber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.receive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(_) &gt;&gt; </a:t>
            </a:r>
            <a:r>
              <a:rPr lang="en-US" altLang="en-US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"ok"</a:t>
            </a:r>
            <a:endParaRPr lang="en-US" altLang="en-US" sz="4000" dirty="0">
              <a:latin typeface="Arial" panose="020B0604020202020204" pitchFamily="34" charset="0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16BADEFE-622F-4A22-B456-61009A9A7B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45272" y="2288135"/>
            <a:ext cx="6317293" cy="33855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i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when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6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subscriber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.receive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600" i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any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())).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thenReturn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"ok"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US" altLang="en-US" sz="4000" dirty="0">
              <a:latin typeface="Arial" panose="020B0604020202020204" pitchFamily="34" charset="0"/>
            </a:endParaRPr>
          </a:p>
        </p:txBody>
      </p:sp>
      <p:pic>
        <p:nvPicPr>
          <p:cNvPr id="7" name="Picture 6" descr="A picture containing food, table&#10;&#10;Description automatically generated">
            <a:extLst>
              <a:ext uri="{FF2B5EF4-FFF2-40B4-BE49-F238E27FC236}">
                <a16:creationId xmlns:a16="http://schemas.microsoft.com/office/drawing/2014/main" id="{3DEAF666-B767-466F-A82A-A11141CAF3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7149" y="3105870"/>
            <a:ext cx="3153537" cy="177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753753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Interaction based Testing Stubbing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550BAA-4A93-7C4F-9F93-F6DAD9B885B8}"/>
              </a:ext>
            </a:extLst>
          </p:cNvPr>
          <p:cNvSpPr txBox="1"/>
          <p:nvPr/>
        </p:nvSpPr>
        <p:spPr>
          <a:xfrm>
            <a:off x="1258111" y="6503131"/>
            <a:ext cx="3229583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US" sz="933" dirty="0">
                <a:solidFill>
                  <a:srgbClr val="FFFFFF"/>
                </a:solidFill>
                <a:latin typeface="Calibri Light"/>
              </a:rPr>
              <a:t>CONFIDENTIAL  |  © 2019 EPAM Systems, Inc.</a:t>
            </a:r>
            <a:endParaRPr lang="en-US" sz="933" dirty="0">
              <a:solidFill>
                <a:srgbClr val="222222"/>
              </a:solidFill>
              <a:latin typeface="Calibri Light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27B917DF-D7AA-42F8-8DFE-56E9844CD3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486" y="1082137"/>
            <a:ext cx="7548698" cy="83099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interface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Subscriber {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String receive(String message);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altLang="en-US" sz="4000" dirty="0">
              <a:latin typeface="Arial" panose="020B0604020202020204" pitchFamily="34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8A2A9BBD-5AF4-4543-B036-1977D8E8B9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486" y="2288135"/>
            <a:ext cx="7548698" cy="156966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subscriber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.receive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(_) &gt;&gt; </a:t>
            </a:r>
            <a:r>
              <a:rPr lang="en-US" altLang="en-US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"ok"</a:t>
            </a:r>
            <a:br>
              <a:rPr lang="en-US" altLang="en-US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          |       |     |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          |       |     response generator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          |       argument constraint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          method constraint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target constraint</a:t>
            </a:r>
            <a:endParaRPr lang="en-US" altLang="en-US" sz="40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3802664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Interaction based Testing Stubbing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550BAA-4A93-7C4F-9F93-F6DAD9B885B8}"/>
              </a:ext>
            </a:extLst>
          </p:cNvPr>
          <p:cNvSpPr txBox="1"/>
          <p:nvPr/>
        </p:nvSpPr>
        <p:spPr>
          <a:xfrm>
            <a:off x="1258111" y="6503131"/>
            <a:ext cx="3229583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US" sz="933" dirty="0">
                <a:solidFill>
                  <a:srgbClr val="FFFFFF"/>
                </a:solidFill>
                <a:latin typeface="Calibri Light"/>
              </a:rPr>
              <a:t>CONFIDENTIAL  |  © 2019 EPAM Systems, Inc.</a:t>
            </a:r>
            <a:endParaRPr lang="en-US" sz="933" dirty="0">
              <a:solidFill>
                <a:srgbClr val="222222"/>
              </a:solidFill>
              <a:latin typeface="Calibri Light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03CBA3FD-6E66-4CEF-9B7C-EBB8BAC3E7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486" y="1326759"/>
            <a:ext cx="5256435" cy="5847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subscriber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.receive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"message1"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&gt;&gt; </a:t>
            </a:r>
            <a:r>
              <a:rPr lang="en-US" altLang="en-US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"ok"</a:t>
            </a:r>
            <a:br>
              <a:rPr lang="en-US" altLang="en-US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subscriber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.receive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"message2"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&gt;&gt; </a:t>
            </a:r>
            <a:r>
              <a:rPr lang="en-US" altLang="en-US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"fail"</a:t>
            </a:r>
            <a:endParaRPr lang="en-US" altLang="en-US" sz="40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3520686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Interaction based Testing Stubbing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550BAA-4A93-7C4F-9F93-F6DAD9B885B8}"/>
              </a:ext>
            </a:extLst>
          </p:cNvPr>
          <p:cNvSpPr txBox="1"/>
          <p:nvPr/>
        </p:nvSpPr>
        <p:spPr>
          <a:xfrm>
            <a:off x="1258111" y="6503131"/>
            <a:ext cx="3229583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US" sz="933" dirty="0">
                <a:solidFill>
                  <a:srgbClr val="FFFFFF"/>
                </a:solidFill>
                <a:latin typeface="Calibri Light"/>
              </a:rPr>
              <a:t>CONFIDENTIAL  |  © 2019 EPAM Systems, Inc.</a:t>
            </a:r>
            <a:endParaRPr lang="en-US" sz="933" dirty="0">
              <a:solidFill>
                <a:srgbClr val="222222"/>
              </a:solidFill>
              <a:latin typeface="Calibri Light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03CBA3FD-6E66-4CEF-9B7C-EBB8BAC3E7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486" y="1326874"/>
            <a:ext cx="7548698" cy="5847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subscriber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.receive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"message1"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&gt;&gt; </a:t>
            </a:r>
            <a:r>
              <a:rPr lang="en-US" altLang="en-US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"ok"</a:t>
            </a:r>
            <a:br>
              <a:rPr lang="en-US" altLang="en-US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subscriber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.receive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"message2"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&gt;&gt; </a:t>
            </a:r>
            <a:r>
              <a:rPr lang="en-US" altLang="en-US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"fail"</a:t>
            </a:r>
            <a:endParaRPr lang="en-US" altLang="en-US" sz="4000" dirty="0">
              <a:latin typeface="Arial" panose="020B0604020202020204" pitchFamily="34" charset="0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876C1CC3-61FF-4B76-837A-C60C8B450F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486" y="2192833"/>
            <a:ext cx="7548698" cy="33855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subscriber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.receive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(_) &gt;&gt;&gt; [</a:t>
            </a:r>
            <a:r>
              <a:rPr lang="en-US" altLang="en-US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"ok"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"error"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"error"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"ok"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n-US" altLang="en-US" sz="40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5022930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Interaction based Testing Stubbing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550BAA-4A93-7C4F-9F93-F6DAD9B885B8}"/>
              </a:ext>
            </a:extLst>
          </p:cNvPr>
          <p:cNvSpPr txBox="1"/>
          <p:nvPr/>
        </p:nvSpPr>
        <p:spPr>
          <a:xfrm>
            <a:off x="1258111" y="6503131"/>
            <a:ext cx="3229583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US" sz="933" dirty="0">
                <a:solidFill>
                  <a:srgbClr val="FFFFFF"/>
                </a:solidFill>
                <a:latin typeface="Calibri Light"/>
              </a:rPr>
              <a:t>CONFIDENTIAL  |  © 2019 EPAM Systems, Inc.</a:t>
            </a:r>
            <a:endParaRPr lang="en-US" sz="933" dirty="0">
              <a:solidFill>
                <a:srgbClr val="222222"/>
              </a:solidFill>
              <a:latin typeface="Calibri Light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03CBA3FD-6E66-4CEF-9B7C-EBB8BAC3E7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486" y="1326874"/>
            <a:ext cx="7548698" cy="5847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subscriber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.receive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"message1"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&gt;&gt; </a:t>
            </a:r>
            <a:r>
              <a:rPr lang="en-US" altLang="en-US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"ok"</a:t>
            </a:r>
            <a:br>
              <a:rPr lang="en-US" altLang="en-US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subscriber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.receive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"message2"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&gt;&gt; </a:t>
            </a:r>
            <a:r>
              <a:rPr lang="en-US" altLang="en-US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"fail"</a:t>
            </a:r>
            <a:endParaRPr lang="en-US" altLang="en-US" sz="4000" dirty="0">
              <a:latin typeface="Arial" panose="020B0604020202020204" pitchFamily="34" charset="0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876C1CC3-61FF-4B76-837A-C60C8B450F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486" y="2192833"/>
            <a:ext cx="7548698" cy="33855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subscriber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.receive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(_) &gt;&gt;&gt; [</a:t>
            </a:r>
            <a:r>
              <a:rPr lang="en-US" altLang="en-US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"ok"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"error"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"error"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"ok"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n-US" altLang="en-US" sz="4000" dirty="0">
              <a:latin typeface="Arial" panose="020B0604020202020204" pitchFamily="34" charset="0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A14713D1-6038-422F-9CEB-D048B5D335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486" y="2812571"/>
            <a:ext cx="10367054" cy="33855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subscriber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.receive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(_) &gt;&gt; { String message -&gt;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message.size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&gt; </a:t>
            </a:r>
            <a: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 </a:t>
            </a:r>
            <a:r>
              <a:rPr lang="en-US" altLang="en-US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"ok"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US" altLang="en-US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"fail"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altLang="en-US" sz="40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3875011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Interaction based Testing Stubbing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550BAA-4A93-7C4F-9F93-F6DAD9B885B8}"/>
              </a:ext>
            </a:extLst>
          </p:cNvPr>
          <p:cNvSpPr txBox="1"/>
          <p:nvPr/>
        </p:nvSpPr>
        <p:spPr>
          <a:xfrm>
            <a:off x="1258111" y="6503131"/>
            <a:ext cx="3229583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US" sz="933" dirty="0">
                <a:solidFill>
                  <a:srgbClr val="FFFFFF"/>
                </a:solidFill>
                <a:latin typeface="Calibri Light"/>
              </a:rPr>
              <a:t>CONFIDENTIAL  |  © 2019 EPAM Systems, Inc.</a:t>
            </a:r>
            <a:endParaRPr lang="en-US" sz="933" dirty="0">
              <a:solidFill>
                <a:srgbClr val="222222"/>
              </a:solidFill>
              <a:latin typeface="Calibri Light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03CBA3FD-6E66-4CEF-9B7C-EBB8BAC3E7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486" y="1326874"/>
            <a:ext cx="7548698" cy="5847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subscriber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.receive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"message1"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&gt;&gt; </a:t>
            </a:r>
            <a:r>
              <a:rPr lang="en-US" altLang="en-US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"ok"</a:t>
            </a:r>
            <a:br>
              <a:rPr lang="en-US" altLang="en-US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subscriber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.receive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"message2"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&gt;&gt; </a:t>
            </a:r>
            <a:r>
              <a:rPr lang="en-US" altLang="en-US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"fail"</a:t>
            </a:r>
            <a:endParaRPr lang="en-US" altLang="en-US" sz="4000" dirty="0">
              <a:latin typeface="Arial" panose="020B0604020202020204" pitchFamily="34" charset="0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876C1CC3-61FF-4B76-837A-C60C8B450F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486" y="2217461"/>
            <a:ext cx="7548698" cy="33855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subscriber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.receive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(_) &gt;&gt;&gt; [</a:t>
            </a:r>
            <a:r>
              <a:rPr lang="en-US" altLang="en-US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"ok"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"error"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"error"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"ok"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n-US" altLang="en-US" sz="4000" dirty="0">
              <a:latin typeface="Arial" panose="020B0604020202020204" pitchFamily="34" charset="0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A14713D1-6038-422F-9CEB-D048B5D335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486" y="2861827"/>
            <a:ext cx="10367054" cy="33855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subscriber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.receive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(_) &gt;&gt; { String message -&gt;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message.size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&gt; </a:t>
            </a:r>
            <a: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 </a:t>
            </a:r>
            <a:r>
              <a:rPr lang="en-US" altLang="en-US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"ok"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US" altLang="en-US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"fail"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altLang="en-US" sz="4000" dirty="0">
              <a:latin typeface="Arial" panose="020B0604020202020204" pitchFamily="34" charset="0"/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C0921D11-0D71-4954-BDBF-0D29843A60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486" y="3506193"/>
            <a:ext cx="10367054" cy="33855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subscriber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.receive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(_) &gt;&gt; { </a:t>
            </a:r>
            <a:r>
              <a:rPr lang="en-US" altLang="en-US" sz="1600" b="1" dirty="0">
                <a:solidFill>
                  <a:srgbClr val="00004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throw new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InternalError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"ouch"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}</a:t>
            </a:r>
            <a:endParaRPr lang="en-US" altLang="en-US" sz="40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0153396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Interaction based Testing Stubbing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550BAA-4A93-7C4F-9F93-F6DAD9B885B8}"/>
              </a:ext>
            </a:extLst>
          </p:cNvPr>
          <p:cNvSpPr txBox="1"/>
          <p:nvPr/>
        </p:nvSpPr>
        <p:spPr>
          <a:xfrm>
            <a:off x="1258111" y="6503131"/>
            <a:ext cx="3229583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US" sz="933" dirty="0">
                <a:solidFill>
                  <a:srgbClr val="FFFFFF"/>
                </a:solidFill>
                <a:latin typeface="Calibri Light"/>
              </a:rPr>
              <a:t>CONFIDENTIAL  |  © 2019 EPAM Systems, Inc.</a:t>
            </a:r>
            <a:endParaRPr lang="en-US" sz="933" dirty="0">
              <a:solidFill>
                <a:srgbClr val="222222"/>
              </a:solidFill>
              <a:latin typeface="Calibri Light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03CBA3FD-6E66-4CEF-9B7C-EBB8BAC3E7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486" y="1326874"/>
            <a:ext cx="7548698" cy="5847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subscriber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.receive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"message1"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&gt;&gt; </a:t>
            </a:r>
            <a:r>
              <a:rPr lang="en-US" altLang="en-US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"ok"</a:t>
            </a:r>
            <a:br>
              <a:rPr lang="en-US" altLang="en-US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subscriber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.receive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"message2"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&gt;&gt; </a:t>
            </a:r>
            <a:r>
              <a:rPr lang="en-US" altLang="en-US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"fail"</a:t>
            </a:r>
            <a:endParaRPr lang="en-US" altLang="en-US" sz="4000" dirty="0">
              <a:latin typeface="Arial" panose="020B0604020202020204" pitchFamily="34" charset="0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876C1CC3-61FF-4B76-837A-C60C8B450F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486" y="2228375"/>
            <a:ext cx="7548698" cy="33855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subscriber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.receive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(_) &gt;&gt;&gt; [</a:t>
            </a:r>
            <a:r>
              <a:rPr lang="en-US" altLang="en-US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"ok"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"error"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"error"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"ok"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n-US" altLang="en-US" sz="4000" dirty="0">
              <a:latin typeface="Arial" panose="020B0604020202020204" pitchFamily="34" charset="0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A14713D1-6038-422F-9CEB-D048B5D335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486" y="2883655"/>
            <a:ext cx="10367054" cy="33855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subscriber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.receive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(_) &gt;&gt; { String message -&gt;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message.size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&gt; </a:t>
            </a:r>
            <a: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 </a:t>
            </a:r>
            <a:r>
              <a:rPr lang="en-US" altLang="en-US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"ok"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US" altLang="en-US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"fail"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altLang="en-US" sz="4000" dirty="0">
              <a:latin typeface="Arial" panose="020B0604020202020204" pitchFamily="34" charset="0"/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C0921D11-0D71-4954-BDBF-0D29843A60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486" y="3538935"/>
            <a:ext cx="10367054" cy="33855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subscriber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.receive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(_) &gt;&gt; { </a:t>
            </a:r>
            <a:r>
              <a:rPr lang="en-US" altLang="en-US" sz="1600" b="1" dirty="0">
                <a:solidFill>
                  <a:srgbClr val="00004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throw new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InternalError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"ouch"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}</a:t>
            </a:r>
            <a:endParaRPr lang="en-US" altLang="en-US" sz="4000" dirty="0">
              <a:latin typeface="Arial" panose="020B0604020202020204" pitchFamily="34" charset="0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5AA9CA5C-6196-49C9-9A0F-B39A46A073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486" y="4198737"/>
            <a:ext cx="11118615" cy="33855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subscriber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.receive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(_) &gt;&gt;&gt; [</a:t>
            </a:r>
            <a:r>
              <a:rPr lang="en-US" altLang="en-US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"ok"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"fail"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"ok"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&gt;&gt; { </a:t>
            </a:r>
            <a:r>
              <a:rPr lang="en-US" altLang="en-US" sz="1600" b="1" dirty="0">
                <a:solidFill>
                  <a:srgbClr val="00004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throw new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InternalError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} &gt;&gt; </a:t>
            </a:r>
            <a:r>
              <a:rPr lang="en-US" altLang="en-US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"ok"</a:t>
            </a:r>
            <a:endParaRPr lang="en-US" altLang="en-US" sz="40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4784635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Interaction based Testing Other Mock Objects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550BAA-4A93-7C4F-9F93-F6DAD9B885B8}"/>
              </a:ext>
            </a:extLst>
          </p:cNvPr>
          <p:cNvSpPr txBox="1"/>
          <p:nvPr/>
        </p:nvSpPr>
        <p:spPr>
          <a:xfrm>
            <a:off x="1258111" y="6503131"/>
            <a:ext cx="3229583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US" sz="933" dirty="0">
                <a:solidFill>
                  <a:srgbClr val="FFFFFF"/>
                </a:solidFill>
                <a:latin typeface="Calibri Light"/>
              </a:rPr>
              <a:t>CONFIDENTIAL  |  © 2019 EPAM Systems, Inc.</a:t>
            </a:r>
            <a:endParaRPr lang="en-US" sz="933" dirty="0">
              <a:solidFill>
                <a:srgbClr val="222222"/>
              </a:solidFill>
              <a:latin typeface="Calibri Light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6828C03-95F0-4181-8E11-669E3A8515C8}"/>
              </a:ext>
            </a:extLst>
          </p:cNvPr>
          <p:cNvSpPr/>
          <p:nvPr/>
        </p:nvSpPr>
        <p:spPr>
          <a:xfrm>
            <a:off x="598424" y="1365430"/>
            <a:ext cx="20265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Droid Sans Mono"/>
              </a:rPr>
              <a:t>MockingApi.Mock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0E063C9-34D6-4B9A-95E8-C2363D4B912B}"/>
              </a:ext>
            </a:extLst>
          </p:cNvPr>
          <p:cNvSpPr/>
          <p:nvPr/>
        </p:nvSpPr>
        <p:spPr>
          <a:xfrm>
            <a:off x="598424" y="2023724"/>
            <a:ext cx="19228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Droid Sans Mono"/>
              </a:rPr>
              <a:t>MockingApi.Stub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C775A4A-CEF3-418A-B2A3-20C6218A1049}"/>
              </a:ext>
            </a:extLst>
          </p:cNvPr>
          <p:cNvSpPr/>
          <p:nvPr/>
        </p:nvSpPr>
        <p:spPr>
          <a:xfrm>
            <a:off x="598424" y="2682018"/>
            <a:ext cx="18341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Droid Sans Mono"/>
              </a:rPr>
              <a:t>MockingApi.Spy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6102297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Built-In Extensions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550BAA-4A93-7C4F-9F93-F6DAD9B885B8}"/>
              </a:ext>
            </a:extLst>
          </p:cNvPr>
          <p:cNvSpPr txBox="1"/>
          <p:nvPr/>
        </p:nvSpPr>
        <p:spPr>
          <a:xfrm>
            <a:off x="1258111" y="6503131"/>
            <a:ext cx="3229583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US" sz="933" dirty="0">
                <a:solidFill>
                  <a:srgbClr val="FFFFFF"/>
                </a:solidFill>
                <a:latin typeface="Calibri Light"/>
              </a:rPr>
              <a:t>CONFIDENTIAL  |  © 2019 EPAM Systems, Inc.</a:t>
            </a:r>
            <a:endParaRPr lang="en-US" sz="933" dirty="0">
              <a:solidFill>
                <a:srgbClr val="222222"/>
              </a:solidFill>
              <a:latin typeface="Calibri Light"/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6BDC6736-7F43-449F-BB46-34A411CD8C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486" y="972690"/>
            <a:ext cx="6973384" cy="452431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@Ignore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@Ignore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"reason"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IgnoreRest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IgnoreIf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({ spock.util.environment.Jvm.isJava5() })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@Requires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({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os.windows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})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@Timeout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@Timeout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(value =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100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unit =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TimeUnit.</a:t>
            </a:r>
            <a:r>
              <a:rPr kumimoji="0" lang="en-US" altLang="en-US" sz="1600" b="1" i="1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MILLISECONDS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@Retry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@Retry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(count =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@Retry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(exceptions=[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IOException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@Retry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(condition = {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failure.message.contains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'foo'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})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@Title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"This tests if..."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@Narrative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"some detailed explanation"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@Issue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"http://redmine/23432"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@See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"http://spockframework.org/spec"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@Subject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@Stepwise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PendingFeature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3968816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TestContainers</a:t>
            </a:r>
            <a:r>
              <a:rPr lang="en-US" dirty="0"/>
              <a:t> Extension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550BAA-4A93-7C4F-9F93-F6DAD9B885B8}"/>
              </a:ext>
            </a:extLst>
          </p:cNvPr>
          <p:cNvSpPr txBox="1"/>
          <p:nvPr/>
        </p:nvSpPr>
        <p:spPr>
          <a:xfrm>
            <a:off x="1258111" y="6503131"/>
            <a:ext cx="3229583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US" sz="933" dirty="0">
                <a:solidFill>
                  <a:srgbClr val="FFFFFF"/>
                </a:solidFill>
                <a:latin typeface="Calibri Light"/>
              </a:rPr>
              <a:t>CONFIDENTIAL  |  © 2019 EPAM Systems, Inc.</a:t>
            </a:r>
            <a:endParaRPr lang="en-US" sz="933" dirty="0">
              <a:solidFill>
                <a:srgbClr val="222222"/>
              </a:solidFill>
              <a:latin typeface="Calibri Light"/>
            </a:endParaRPr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42912EF1-57D8-4DD4-9671-46384CFEE7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5504" y="1239885"/>
            <a:ext cx="9460992" cy="4730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8209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configure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550BAA-4A93-7C4F-9F93-F6DAD9B885B8}"/>
              </a:ext>
            </a:extLst>
          </p:cNvPr>
          <p:cNvSpPr txBox="1"/>
          <p:nvPr/>
        </p:nvSpPr>
        <p:spPr>
          <a:xfrm>
            <a:off x="1258111" y="6503131"/>
            <a:ext cx="3229583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US" sz="933" dirty="0">
                <a:solidFill>
                  <a:srgbClr val="FFFFFF"/>
                </a:solidFill>
                <a:latin typeface="Calibri Light"/>
              </a:rPr>
              <a:t>CONFIDENTIAL  |  © 2019 EPAM Systems, Inc.</a:t>
            </a:r>
            <a:endParaRPr lang="en-US" sz="933" dirty="0">
              <a:solidFill>
                <a:srgbClr val="222222"/>
              </a:solidFill>
              <a:latin typeface="Calibri Light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D9661CE0-E2AE-47E1-B55A-CC26BA6B21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0486" y="1110575"/>
            <a:ext cx="6269064" cy="427809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marL="228594" marR="0" indent="-228594" algn="l" defTabSz="1219170" rtl="0" eaLnBrk="1" fontAlgn="auto" latinLnBrk="0" hangingPunct="1">
              <a:lnSpc>
                <a:spcPts val="2133"/>
              </a:lnSpc>
              <a:spcBef>
                <a:spcPts val="352"/>
              </a:spcBef>
              <a:spcAft>
                <a:spcPts val="400"/>
              </a:spcAft>
              <a:buClrTx/>
              <a:buSzTx/>
              <a:buFont typeface="Arial" panose="020B0604020202020204" pitchFamily="34" charset="0"/>
              <a:buChar char="•"/>
              <a:tabLst/>
              <a:defRPr sz="1600" b="1" kern="1200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altLang="en-US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build</a:t>
            </a:r>
            <a:r>
              <a:rPr lang="en-US" altLang="en-US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en-US" altLang="en-US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&lt;</a:t>
            </a:r>
            <a:r>
              <a:rPr lang="en-US" altLang="en-US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plugins</a:t>
            </a:r>
            <a:r>
              <a:rPr lang="en-US" altLang="en-US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en-US" altLang="en-US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&lt;</a:t>
            </a:r>
            <a:r>
              <a:rPr lang="en-US" altLang="en-US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plugin</a:t>
            </a:r>
            <a:r>
              <a:rPr lang="en-US" altLang="en-US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en-US" altLang="en-US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&lt;</a:t>
            </a:r>
            <a:r>
              <a:rPr lang="en-US" altLang="en-US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groupId</a:t>
            </a:r>
            <a:r>
              <a:rPr lang="en-US" altLang="en-US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altLang="en-US" b="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org.codehaus.gmavenplus</a:t>
            </a:r>
            <a:r>
              <a:rPr lang="en-US" altLang="en-US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US" altLang="en-US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groupId</a:t>
            </a:r>
            <a:r>
              <a:rPr lang="en-US" altLang="en-US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en-US" altLang="en-US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&lt;</a:t>
            </a:r>
            <a:r>
              <a:rPr lang="en-US" altLang="en-US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artifactId</a:t>
            </a:r>
            <a:r>
              <a:rPr lang="en-US" altLang="en-US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altLang="en-US" b="0" dirty="0" err="1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gmavenplus</a:t>
            </a:r>
            <a:r>
              <a:rPr lang="en-US" altLang="en-US" b="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-plugin</a:t>
            </a:r>
            <a:r>
              <a:rPr lang="en-US" altLang="en-US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US" altLang="en-US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artifactId</a:t>
            </a:r>
            <a:r>
              <a:rPr lang="en-US" altLang="en-US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en-US" altLang="en-US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&lt;</a:t>
            </a:r>
            <a:r>
              <a:rPr lang="en-US" altLang="en-US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version</a:t>
            </a:r>
            <a:r>
              <a:rPr lang="en-US" altLang="en-US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&gt;${</a:t>
            </a:r>
            <a:r>
              <a:rPr lang="en-US" altLang="en-US" b="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gmavenplus.version</a:t>
            </a:r>
            <a:r>
              <a:rPr lang="en-US" altLang="en-US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}&lt;/</a:t>
            </a:r>
            <a:r>
              <a:rPr lang="en-US" altLang="en-US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version</a:t>
            </a:r>
            <a:r>
              <a:rPr lang="en-US" altLang="en-US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en-US" altLang="en-US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&lt;</a:t>
            </a:r>
            <a:r>
              <a:rPr lang="en-US" altLang="en-US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executions</a:t>
            </a:r>
            <a:r>
              <a:rPr lang="en-US" altLang="en-US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en-US" altLang="en-US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&lt;</a:t>
            </a:r>
            <a:r>
              <a:rPr lang="en-US" altLang="en-US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execution</a:t>
            </a:r>
            <a:r>
              <a:rPr lang="en-US" altLang="en-US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en-US" altLang="en-US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&lt;</a:t>
            </a:r>
            <a:r>
              <a:rPr lang="en-US" altLang="en-US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goals</a:t>
            </a:r>
            <a:r>
              <a:rPr lang="en-US" altLang="en-US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en-US" altLang="en-US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&lt;</a:t>
            </a:r>
            <a:r>
              <a:rPr lang="en-US" altLang="en-US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goal</a:t>
            </a:r>
            <a:r>
              <a:rPr lang="en-US" altLang="en-US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&gt;compile&lt;/</a:t>
            </a:r>
            <a:r>
              <a:rPr lang="en-US" altLang="en-US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goal</a:t>
            </a:r>
            <a:r>
              <a:rPr lang="en-US" altLang="en-US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en-US" altLang="en-US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&lt;</a:t>
            </a:r>
            <a:r>
              <a:rPr lang="en-US" altLang="en-US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goal</a:t>
            </a:r>
            <a:r>
              <a:rPr lang="en-US" altLang="en-US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altLang="en-US" b="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testCompile</a:t>
            </a:r>
            <a:r>
              <a:rPr lang="en-US" altLang="en-US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US" altLang="en-US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goal</a:t>
            </a:r>
            <a:r>
              <a:rPr lang="en-US" altLang="en-US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en-US" altLang="en-US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&lt;/</a:t>
            </a:r>
            <a:r>
              <a:rPr lang="en-US" altLang="en-US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goals</a:t>
            </a:r>
            <a:r>
              <a:rPr lang="en-US" altLang="en-US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en-US" altLang="en-US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&lt;/</a:t>
            </a:r>
            <a:r>
              <a:rPr lang="en-US" altLang="en-US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execution</a:t>
            </a:r>
            <a:r>
              <a:rPr lang="en-US" altLang="en-US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en-US" altLang="en-US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&lt;/</a:t>
            </a:r>
            <a:r>
              <a:rPr lang="en-US" altLang="en-US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executions</a:t>
            </a:r>
            <a:r>
              <a:rPr lang="en-US" altLang="en-US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en-US" altLang="en-US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&lt;/</a:t>
            </a:r>
            <a:r>
              <a:rPr lang="en-US" altLang="en-US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plugin</a:t>
            </a:r>
            <a:r>
              <a:rPr lang="en-US" altLang="en-US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en-US" altLang="en-US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&lt;/</a:t>
            </a:r>
            <a:r>
              <a:rPr lang="en-US" altLang="en-US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plugins</a:t>
            </a:r>
            <a:r>
              <a:rPr lang="en-US" altLang="en-US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en-US" altLang="en-US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US" altLang="en-US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build</a:t>
            </a:r>
            <a:r>
              <a:rPr lang="en-US" altLang="en-US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altLang="en-US" b="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4957071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TestContainers</a:t>
            </a:r>
            <a:r>
              <a:rPr lang="en-US" dirty="0"/>
              <a:t> Extension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550BAA-4A93-7C4F-9F93-F6DAD9B885B8}"/>
              </a:ext>
            </a:extLst>
          </p:cNvPr>
          <p:cNvSpPr txBox="1"/>
          <p:nvPr/>
        </p:nvSpPr>
        <p:spPr>
          <a:xfrm>
            <a:off x="1258111" y="6503131"/>
            <a:ext cx="3229583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US" sz="933" dirty="0">
                <a:solidFill>
                  <a:srgbClr val="FFFFFF"/>
                </a:solidFill>
                <a:latin typeface="Calibri Light"/>
              </a:rPr>
              <a:t>CONFIDENTIAL  |  © 2019 EPAM Systems, Inc.</a:t>
            </a:r>
            <a:endParaRPr lang="en-US" sz="933" dirty="0">
              <a:solidFill>
                <a:srgbClr val="222222"/>
              </a:solidFill>
              <a:latin typeface="Calibri Light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3721E671-5BC8-4F1A-8C79-CF345EBC57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486" y="1028719"/>
            <a:ext cx="6909870" cy="116955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altLang="en-US" sz="1400" b="1" dirty="0">
                <a:solidFill>
                  <a:srgbClr val="000080"/>
                </a:solidFill>
                <a:latin typeface="Consolas" panose="020B0609020204030204" pitchFamily="49" charset="0"/>
              </a:rPr>
              <a:t>dependency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&lt;</a:t>
            </a:r>
            <a:r>
              <a:rPr lang="en-US" altLang="en-US" sz="1400" b="1" dirty="0" err="1">
                <a:solidFill>
                  <a:srgbClr val="000080"/>
                </a:solidFill>
                <a:latin typeface="Consolas" panose="020B0609020204030204" pitchFamily="49" charset="0"/>
              </a:rPr>
              <a:t>groupId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en-US" alt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org.testcontainers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&lt;/</a:t>
            </a:r>
            <a:r>
              <a:rPr lang="en-US" altLang="en-US" sz="1400" b="1" dirty="0" err="1">
                <a:solidFill>
                  <a:srgbClr val="000080"/>
                </a:solidFill>
                <a:latin typeface="Consolas" panose="020B0609020204030204" pitchFamily="49" charset="0"/>
              </a:rPr>
              <a:t>groupId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&lt;</a:t>
            </a:r>
            <a:r>
              <a:rPr lang="en-US" altLang="en-US" sz="1400" b="1" dirty="0" err="1">
                <a:solidFill>
                  <a:srgbClr val="000080"/>
                </a:solidFill>
                <a:latin typeface="Consolas" panose="020B0609020204030204" pitchFamily="49" charset="0"/>
              </a:rPr>
              <a:t>artifactId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en-US" altLang="en-US" sz="1400" dirty="0" err="1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spock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&lt;/</a:t>
            </a:r>
            <a:r>
              <a:rPr lang="en-US" altLang="en-US" sz="1400" b="1" dirty="0" err="1">
                <a:solidFill>
                  <a:srgbClr val="000080"/>
                </a:solidFill>
                <a:latin typeface="Consolas" panose="020B0609020204030204" pitchFamily="49" charset="0"/>
              </a:rPr>
              <a:t>artifactId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&lt;</a:t>
            </a:r>
            <a:r>
              <a:rPr lang="en-US" altLang="en-US" sz="1400" b="1" dirty="0">
                <a:solidFill>
                  <a:srgbClr val="000080"/>
                </a:solidFill>
                <a:latin typeface="Consolas" panose="020B0609020204030204" pitchFamily="49" charset="0"/>
              </a:rPr>
              <a:t>version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&gt;${</a:t>
            </a:r>
            <a:r>
              <a:rPr lang="en-US" alt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testcontainers-spock.version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}&lt;/</a:t>
            </a:r>
            <a:r>
              <a:rPr lang="en-US" altLang="en-US" sz="1400" b="1" dirty="0">
                <a:solidFill>
                  <a:srgbClr val="000080"/>
                </a:solidFill>
                <a:latin typeface="Consolas" panose="020B0609020204030204" pitchFamily="49" charset="0"/>
              </a:rPr>
              <a:t>version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&lt;/</a:t>
            </a:r>
            <a:r>
              <a:rPr lang="en-US" altLang="en-US" sz="1400" b="1" dirty="0">
                <a:solidFill>
                  <a:srgbClr val="000080"/>
                </a:solidFill>
                <a:latin typeface="Consolas" panose="020B0609020204030204" pitchFamily="49" charset="0"/>
              </a:rPr>
              <a:t>dependency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US" altLang="en-US" sz="36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4298312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TestContainers</a:t>
            </a:r>
            <a:r>
              <a:rPr lang="en-US" dirty="0"/>
              <a:t> Extension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550BAA-4A93-7C4F-9F93-F6DAD9B885B8}"/>
              </a:ext>
            </a:extLst>
          </p:cNvPr>
          <p:cNvSpPr txBox="1"/>
          <p:nvPr/>
        </p:nvSpPr>
        <p:spPr>
          <a:xfrm>
            <a:off x="1258111" y="6503131"/>
            <a:ext cx="3229583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US" sz="933" dirty="0">
                <a:solidFill>
                  <a:srgbClr val="FFFFFF"/>
                </a:solidFill>
                <a:latin typeface="Calibri Light"/>
              </a:rPr>
              <a:t>CONFIDENTIAL  |  © 2019 EPAM Systems, Inc.</a:t>
            </a:r>
            <a:endParaRPr lang="en-US" sz="933" dirty="0">
              <a:solidFill>
                <a:srgbClr val="222222"/>
              </a:solidFill>
              <a:latin typeface="Calibri Light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3721E671-5BC8-4F1A-8C79-CF345EBC57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487" y="971132"/>
            <a:ext cx="6909870" cy="461664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0" b="1" dirty="0">
                <a:solidFill>
                  <a:srgbClr val="000080"/>
                </a:solidFill>
                <a:latin typeface="Consolas" panose="020B0609020204030204" pitchFamily="49" charset="0"/>
              </a:rPr>
              <a:t>import </a:t>
            </a:r>
            <a:r>
              <a:rPr lang="en-US" alt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io.lettuce.core.RedisClient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b="1" dirty="0">
                <a:solidFill>
                  <a:srgbClr val="000080"/>
                </a:solidFill>
                <a:latin typeface="Consolas" panose="020B0609020204030204" pitchFamily="49" charset="0"/>
              </a:rPr>
              <a:t>import </a:t>
            </a:r>
            <a:r>
              <a:rPr lang="en-US" alt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io.lettuce.core.api.StatefulRedisConnection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b="1" dirty="0">
                <a:solidFill>
                  <a:srgbClr val="000080"/>
                </a:solidFill>
                <a:latin typeface="Consolas" panose="020B0609020204030204" pitchFamily="49" charset="0"/>
              </a:rPr>
              <a:t>public class </a:t>
            </a:r>
            <a:r>
              <a:rPr lang="en-US" alt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RedisCache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en-US" sz="1400" b="1" dirty="0">
                <a:solidFill>
                  <a:srgbClr val="000080"/>
                </a:solidFill>
                <a:latin typeface="Consolas" panose="020B0609020204030204" pitchFamily="49" charset="0"/>
              </a:rPr>
              <a:t>private final </a:t>
            </a:r>
            <a:r>
              <a:rPr lang="en-US" alt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StatefulRedisConnection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&lt;String, String&gt; </a:t>
            </a:r>
            <a:r>
              <a:rPr lang="en-US" altLang="en-US" sz="1400" b="1" dirty="0">
                <a:solidFill>
                  <a:srgbClr val="660E7A"/>
                </a:solidFill>
                <a:latin typeface="Consolas" panose="020B0609020204030204" pitchFamily="49" charset="0"/>
              </a:rPr>
              <a:t>connection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en-US" sz="1400" b="1" dirty="0">
                <a:solidFill>
                  <a:srgbClr val="000080"/>
                </a:solidFill>
                <a:latin typeface="Consolas" panose="020B0609020204030204" pitchFamily="49" charset="0"/>
              </a:rPr>
              <a:t>public </a:t>
            </a:r>
            <a:r>
              <a:rPr lang="en-US" alt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RedisCache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(String hostname, Integer port) {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RedisClient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client = </a:t>
            </a:r>
            <a:r>
              <a:rPr lang="en-US" alt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RedisClient.</a:t>
            </a:r>
            <a:r>
              <a:rPr lang="en-US" altLang="en-US" sz="14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create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String.</a:t>
            </a:r>
            <a:r>
              <a:rPr lang="en-US" altLang="en-US" sz="14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format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en-US" sz="1400" b="1" dirty="0">
                <a:solidFill>
                  <a:srgbClr val="008000"/>
                </a:solidFill>
                <a:latin typeface="Consolas" panose="020B0609020204030204" pitchFamily="49" charset="0"/>
              </a:rPr>
              <a:t>"</a:t>
            </a:r>
            <a:r>
              <a:rPr lang="en-US" altLang="en-US" sz="1400" b="1" dirty="0" err="1">
                <a:solidFill>
                  <a:srgbClr val="008000"/>
                </a:solidFill>
                <a:latin typeface="Consolas" panose="020B0609020204030204" pitchFamily="49" charset="0"/>
              </a:rPr>
              <a:t>redis</a:t>
            </a:r>
            <a:r>
              <a:rPr lang="en-US" altLang="en-US" sz="1400" b="1" dirty="0">
                <a:solidFill>
                  <a:srgbClr val="008000"/>
                </a:solidFill>
                <a:latin typeface="Consolas" panose="020B0609020204030204" pitchFamily="49" charset="0"/>
              </a:rPr>
              <a:t>://%s:%d/0"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, hostname, port));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en-US" sz="1400" b="1" dirty="0">
                <a:solidFill>
                  <a:srgbClr val="660E7A"/>
                </a:solidFill>
                <a:latin typeface="Consolas" panose="020B0609020204030204" pitchFamily="49" charset="0"/>
              </a:rPr>
              <a:t>connection 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= </a:t>
            </a:r>
            <a:r>
              <a:rPr lang="en-US" alt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client.connect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en-US" sz="1400" b="1" dirty="0">
                <a:solidFill>
                  <a:srgbClr val="000080"/>
                </a:solidFill>
                <a:latin typeface="Consolas" panose="020B0609020204030204" pitchFamily="49" charset="0"/>
              </a:rPr>
              <a:t>public 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String get(String key) {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en-US" sz="1400" b="1" dirty="0">
                <a:solidFill>
                  <a:srgbClr val="000080"/>
                </a:solidFill>
                <a:latin typeface="Consolas" panose="020B0609020204030204" pitchFamily="49" charset="0"/>
              </a:rPr>
              <a:t>return </a:t>
            </a:r>
            <a:r>
              <a:rPr lang="en-US" altLang="en-US" sz="1400" b="1" dirty="0" err="1">
                <a:solidFill>
                  <a:srgbClr val="660E7A"/>
                </a:solidFill>
                <a:latin typeface="Consolas" panose="020B0609020204030204" pitchFamily="49" charset="0"/>
              </a:rPr>
              <a:t>connection</a:t>
            </a:r>
            <a:r>
              <a:rPr lang="en-US" alt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.sync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().get(key);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en-US" sz="1400" b="1" dirty="0">
                <a:solidFill>
                  <a:srgbClr val="000080"/>
                </a:solidFill>
                <a:latin typeface="Consolas" panose="020B0609020204030204" pitchFamily="49" charset="0"/>
              </a:rPr>
              <a:t>public void 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put(String key, String value) {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en-US" sz="1400" b="1" dirty="0" err="1">
                <a:solidFill>
                  <a:srgbClr val="660E7A"/>
                </a:solidFill>
                <a:latin typeface="Consolas" panose="020B0609020204030204" pitchFamily="49" charset="0"/>
              </a:rPr>
              <a:t>connection</a:t>
            </a:r>
            <a:r>
              <a:rPr lang="en-US" alt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.sync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().set(key, value);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altLang="en-US" sz="3600" dirty="0">
              <a:latin typeface="Arial" panose="020B0604020202020204" pitchFamily="34" charset="0"/>
            </a:endParaRPr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9341488F-82B8-4610-86DE-8C9189964C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4800" y="2060256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13946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TestContainers</a:t>
            </a:r>
            <a:r>
              <a:rPr lang="en-US" dirty="0"/>
              <a:t> Extension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550BAA-4A93-7C4F-9F93-F6DAD9B885B8}"/>
              </a:ext>
            </a:extLst>
          </p:cNvPr>
          <p:cNvSpPr txBox="1"/>
          <p:nvPr/>
        </p:nvSpPr>
        <p:spPr>
          <a:xfrm>
            <a:off x="1258111" y="6503131"/>
            <a:ext cx="3229583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US" sz="933" dirty="0">
                <a:solidFill>
                  <a:srgbClr val="FFFFFF"/>
                </a:solidFill>
                <a:latin typeface="Calibri Light"/>
              </a:rPr>
              <a:t>CONFIDENTIAL  |  © 2019 EPAM Systems, Inc.</a:t>
            </a:r>
            <a:endParaRPr lang="en-US" sz="933" dirty="0">
              <a:solidFill>
                <a:srgbClr val="222222"/>
              </a:solidFill>
              <a:latin typeface="Calibri Light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3721E671-5BC8-4F1A-8C79-CF345EBC57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5227" y="1123042"/>
            <a:ext cx="5406746" cy="364715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100" b="1" dirty="0">
                <a:solidFill>
                  <a:srgbClr val="000080"/>
                </a:solidFill>
                <a:latin typeface="Consolas" panose="020B0609020204030204" pitchFamily="49" charset="0"/>
              </a:rPr>
              <a:t>import </a:t>
            </a:r>
            <a:r>
              <a:rPr lang="en-US" alt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io.lettuce.core.RedisClient</a:t>
            </a:r>
            <a:r>
              <a:rPr lang="en-US" alt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br>
              <a:rPr lang="en-US" alt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100" b="1" dirty="0">
                <a:solidFill>
                  <a:srgbClr val="000080"/>
                </a:solidFill>
                <a:latin typeface="Consolas" panose="020B0609020204030204" pitchFamily="49" charset="0"/>
              </a:rPr>
              <a:t>import </a:t>
            </a:r>
            <a:r>
              <a:rPr lang="en-US" alt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io.lettuce.core.api.StatefulRedisConnection</a:t>
            </a:r>
            <a:r>
              <a:rPr lang="en-US" alt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br>
              <a:rPr lang="en-US" alt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br>
              <a:rPr lang="en-US" alt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100" b="1" dirty="0">
                <a:solidFill>
                  <a:srgbClr val="000080"/>
                </a:solidFill>
                <a:latin typeface="Consolas" panose="020B0609020204030204" pitchFamily="49" charset="0"/>
              </a:rPr>
              <a:t>public class </a:t>
            </a:r>
            <a:r>
              <a:rPr lang="en-US" alt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RedisCache</a:t>
            </a:r>
            <a:r>
              <a:rPr lang="en-US" alt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  <a:br>
              <a:rPr lang="en-US" alt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br>
              <a:rPr lang="en-US" alt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en-US" sz="1100" b="1" dirty="0">
                <a:solidFill>
                  <a:srgbClr val="000080"/>
                </a:solidFill>
                <a:latin typeface="Consolas" panose="020B0609020204030204" pitchFamily="49" charset="0"/>
              </a:rPr>
              <a:t>private final </a:t>
            </a:r>
            <a:r>
              <a:rPr lang="en-US" alt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StatefulRedisConnection</a:t>
            </a:r>
            <a:r>
              <a:rPr lang="en-US" alt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&lt;String, String&gt; </a:t>
            </a:r>
            <a:r>
              <a:rPr lang="en-US" altLang="en-US" sz="1100" b="1" dirty="0">
                <a:solidFill>
                  <a:srgbClr val="660E7A"/>
                </a:solidFill>
                <a:latin typeface="Consolas" panose="020B0609020204030204" pitchFamily="49" charset="0"/>
              </a:rPr>
              <a:t>connection</a:t>
            </a:r>
            <a:r>
              <a:rPr lang="en-US" alt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br>
              <a:rPr lang="en-US" alt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br>
              <a:rPr lang="en-US" alt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en-US" sz="1100" b="1" dirty="0">
                <a:solidFill>
                  <a:srgbClr val="000080"/>
                </a:solidFill>
                <a:latin typeface="Consolas" panose="020B0609020204030204" pitchFamily="49" charset="0"/>
              </a:rPr>
              <a:t>public </a:t>
            </a:r>
            <a:r>
              <a:rPr lang="en-US" alt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RedisCache</a:t>
            </a:r>
            <a:r>
              <a:rPr lang="en-US" alt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(String hostname, Integer port) {</a:t>
            </a:r>
            <a:br>
              <a:rPr lang="en-US" alt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RedisClient</a:t>
            </a:r>
            <a:r>
              <a:rPr lang="en-US" alt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client = </a:t>
            </a:r>
            <a:r>
              <a:rPr lang="en-US" alt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RedisClient.</a:t>
            </a:r>
            <a:r>
              <a:rPr lang="en-US" altLang="en-US" sz="11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create</a:t>
            </a:r>
            <a:r>
              <a:rPr lang="en-US" alt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String.</a:t>
            </a:r>
            <a:r>
              <a:rPr lang="en-US" altLang="en-US" sz="11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format</a:t>
            </a:r>
            <a:r>
              <a:rPr lang="en-US" alt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en-US" sz="1100" b="1" dirty="0">
                <a:solidFill>
                  <a:srgbClr val="008000"/>
                </a:solidFill>
                <a:latin typeface="Consolas" panose="020B0609020204030204" pitchFamily="49" charset="0"/>
              </a:rPr>
              <a:t>"</a:t>
            </a:r>
            <a:r>
              <a:rPr lang="en-US" altLang="en-US" sz="1100" b="1" dirty="0" err="1">
                <a:solidFill>
                  <a:srgbClr val="008000"/>
                </a:solidFill>
                <a:latin typeface="Consolas" panose="020B0609020204030204" pitchFamily="49" charset="0"/>
              </a:rPr>
              <a:t>redis</a:t>
            </a:r>
            <a:r>
              <a:rPr lang="en-US" altLang="en-US" sz="1100" b="1" dirty="0">
                <a:solidFill>
                  <a:srgbClr val="008000"/>
                </a:solidFill>
                <a:latin typeface="Consolas" panose="020B0609020204030204" pitchFamily="49" charset="0"/>
              </a:rPr>
              <a:t>://%s:%d/0"</a:t>
            </a:r>
            <a:r>
              <a:rPr lang="en-US" alt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, hostname, port));</a:t>
            </a:r>
            <a:br>
              <a:rPr lang="en-US" alt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en-US" sz="1100" b="1" dirty="0">
                <a:solidFill>
                  <a:srgbClr val="660E7A"/>
                </a:solidFill>
                <a:latin typeface="Consolas" panose="020B0609020204030204" pitchFamily="49" charset="0"/>
              </a:rPr>
              <a:t>connection </a:t>
            </a:r>
            <a:r>
              <a:rPr lang="en-US" alt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= </a:t>
            </a:r>
            <a:r>
              <a:rPr lang="en-US" alt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client.connect</a:t>
            </a:r>
            <a:r>
              <a:rPr lang="en-US" alt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  <a:br>
              <a:rPr lang="en-US" alt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  <a:br>
              <a:rPr lang="en-US" alt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br>
              <a:rPr lang="en-US" alt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en-US" sz="1100" b="1" dirty="0">
                <a:solidFill>
                  <a:srgbClr val="000080"/>
                </a:solidFill>
                <a:latin typeface="Consolas" panose="020B0609020204030204" pitchFamily="49" charset="0"/>
              </a:rPr>
              <a:t>public </a:t>
            </a:r>
            <a:r>
              <a:rPr lang="en-US" alt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String get(String key) {</a:t>
            </a:r>
            <a:br>
              <a:rPr lang="en-US" alt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en-US" sz="1100" b="1" dirty="0">
                <a:solidFill>
                  <a:srgbClr val="000080"/>
                </a:solidFill>
                <a:latin typeface="Consolas" panose="020B0609020204030204" pitchFamily="49" charset="0"/>
              </a:rPr>
              <a:t>return </a:t>
            </a:r>
            <a:r>
              <a:rPr lang="en-US" altLang="en-US" sz="1100" b="1" dirty="0" err="1">
                <a:solidFill>
                  <a:srgbClr val="660E7A"/>
                </a:solidFill>
                <a:latin typeface="Consolas" panose="020B0609020204030204" pitchFamily="49" charset="0"/>
              </a:rPr>
              <a:t>connection</a:t>
            </a:r>
            <a:r>
              <a:rPr lang="en-US" alt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.sync</a:t>
            </a:r>
            <a:r>
              <a:rPr lang="en-US" alt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().get(key);</a:t>
            </a:r>
            <a:br>
              <a:rPr lang="en-US" alt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  <a:br>
              <a:rPr lang="en-US" alt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br>
              <a:rPr lang="en-US" alt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en-US" sz="1100" b="1" dirty="0">
                <a:solidFill>
                  <a:srgbClr val="000080"/>
                </a:solidFill>
                <a:latin typeface="Consolas" panose="020B0609020204030204" pitchFamily="49" charset="0"/>
              </a:rPr>
              <a:t>public void </a:t>
            </a:r>
            <a:r>
              <a:rPr lang="en-US" alt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put(String key, String value) {</a:t>
            </a:r>
            <a:br>
              <a:rPr lang="en-US" alt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en-US" sz="1100" b="1" dirty="0" err="1">
                <a:solidFill>
                  <a:srgbClr val="660E7A"/>
                </a:solidFill>
                <a:latin typeface="Consolas" panose="020B0609020204030204" pitchFamily="49" charset="0"/>
              </a:rPr>
              <a:t>connection</a:t>
            </a:r>
            <a:r>
              <a:rPr lang="en-US" alt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.sync</a:t>
            </a:r>
            <a:r>
              <a:rPr lang="en-US" alt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().set(key, value);</a:t>
            </a:r>
            <a:br>
              <a:rPr lang="en-US" alt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  <a:br>
              <a:rPr lang="en-US" alt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altLang="en-US" sz="1100" dirty="0">
              <a:latin typeface="Arial" panose="020B0604020202020204" pitchFamily="34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48CEA68B-56D3-469D-928D-069AE26AA8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0" y="997782"/>
            <a:ext cx="5619751" cy="517064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100" b="1" dirty="0">
                <a:solidFill>
                  <a:srgbClr val="000043"/>
                </a:solidFill>
                <a:latin typeface="Consolas" panose="020B0609020204030204" pitchFamily="49" charset="0"/>
              </a:rPr>
              <a:t>import </a:t>
            </a:r>
            <a:r>
              <a:rPr lang="en-US" alt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org.testcontainers.containers.GenericContainer</a:t>
            </a:r>
            <a:br>
              <a:rPr lang="en-US" alt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100" b="1" dirty="0">
                <a:solidFill>
                  <a:srgbClr val="000043"/>
                </a:solidFill>
                <a:latin typeface="Consolas" panose="020B0609020204030204" pitchFamily="49" charset="0"/>
              </a:rPr>
              <a:t>import </a:t>
            </a:r>
            <a:r>
              <a:rPr lang="en-US" alt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org.testcontainers.spock.</a:t>
            </a:r>
            <a:r>
              <a:rPr lang="en-US" altLang="en-US" sz="1100" dirty="0" err="1">
                <a:solidFill>
                  <a:srgbClr val="808000"/>
                </a:solidFill>
                <a:latin typeface="Consolas" panose="020B0609020204030204" pitchFamily="49" charset="0"/>
              </a:rPr>
              <a:t>Testcontainers</a:t>
            </a:r>
            <a:br>
              <a:rPr lang="en-US" altLang="en-US" sz="1100" dirty="0">
                <a:solidFill>
                  <a:srgbClr val="808000"/>
                </a:solidFill>
                <a:latin typeface="Consolas" panose="020B0609020204030204" pitchFamily="49" charset="0"/>
              </a:rPr>
            </a:br>
            <a:r>
              <a:rPr lang="en-US" altLang="en-US" sz="1100" b="1" dirty="0">
                <a:solidFill>
                  <a:srgbClr val="000043"/>
                </a:solidFill>
                <a:latin typeface="Consolas" panose="020B0609020204030204" pitchFamily="49" charset="0"/>
              </a:rPr>
              <a:t>import </a:t>
            </a:r>
            <a:r>
              <a:rPr lang="en-US" alt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spock.lang.Specification</a:t>
            </a:r>
            <a:br>
              <a:rPr lang="en-US" alt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br>
              <a:rPr lang="en-US" alt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100" dirty="0">
                <a:solidFill>
                  <a:srgbClr val="808000"/>
                </a:solidFill>
                <a:latin typeface="Consolas" panose="020B0609020204030204" pitchFamily="49" charset="0"/>
              </a:rPr>
              <a:t>@</a:t>
            </a:r>
            <a:r>
              <a:rPr lang="en-US" altLang="en-US" sz="1100" dirty="0" err="1">
                <a:solidFill>
                  <a:srgbClr val="808000"/>
                </a:solidFill>
                <a:latin typeface="Consolas" panose="020B0609020204030204" pitchFamily="49" charset="0"/>
              </a:rPr>
              <a:t>Testcontainers</a:t>
            </a:r>
            <a:br>
              <a:rPr lang="en-US" altLang="en-US" sz="1100" dirty="0">
                <a:solidFill>
                  <a:srgbClr val="808000"/>
                </a:solidFill>
                <a:latin typeface="Consolas" panose="020B0609020204030204" pitchFamily="49" charset="0"/>
              </a:rPr>
            </a:br>
            <a:r>
              <a:rPr lang="en-US" altLang="en-US" sz="1100" b="1" dirty="0">
                <a:solidFill>
                  <a:srgbClr val="000043"/>
                </a:solidFill>
                <a:latin typeface="Consolas" panose="020B0609020204030204" pitchFamily="49" charset="0"/>
              </a:rPr>
              <a:t>class </a:t>
            </a:r>
            <a:r>
              <a:rPr lang="en-US" alt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RedisSpecIT</a:t>
            </a:r>
            <a:r>
              <a:rPr lang="en-US" alt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1100" b="1" dirty="0">
                <a:solidFill>
                  <a:srgbClr val="000043"/>
                </a:solidFill>
                <a:latin typeface="Consolas" panose="020B0609020204030204" pitchFamily="49" charset="0"/>
              </a:rPr>
              <a:t>extends </a:t>
            </a:r>
            <a:r>
              <a:rPr lang="en-US" alt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Specification {</a:t>
            </a:r>
            <a:br>
              <a:rPr lang="en-US" alt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br>
              <a:rPr lang="en-US" alt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RedisCache</a:t>
            </a:r>
            <a:r>
              <a:rPr lang="en-US" alt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1100" b="1" dirty="0" err="1">
                <a:solidFill>
                  <a:srgbClr val="660E7A"/>
                </a:solidFill>
                <a:latin typeface="Consolas" panose="020B0609020204030204" pitchFamily="49" charset="0"/>
              </a:rPr>
              <a:t>redisCache</a:t>
            </a:r>
            <a:endParaRPr lang="en-US" altLang="en-US" sz="1100" b="1" dirty="0">
              <a:solidFill>
                <a:srgbClr val="660E7A"/>
              </a:solidFill>
              <a:latin typeface="Consolas" panose="020B06090202040302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lang="en-US" altLang="en-US" sz="1100" b="1" dirty="0">
                <a:solidFill>
                  <a:srgbClr val="660E7A"/>
                </a:solidFill>
                <a:latin typeface="Consolas" panose="020B0609020204030204" pitchFamily="49" charset="0"/>
              </a:rPr>
            </a:br>
            <a:r>
              <a:rPr lang="en-US" altLang="en-US" sz="1100" b="1" dirty="0">
                <a:solidFill>
                  <a:srgbClr val="660E7A"/>
                </a:solidFill>
                <a:latin typeface="Consolas" panose="020B0609020204030204" pitchFamily="49" charset="0"/>
              </a:rPr>
              <a:t>  </a:t>
            </a:r>
            <a:r>
              <a:rPr lang="en-US" alt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GenericContainer</a:t>
            </a:r>
            <a:r>
              <a:rPr lang="en-US" alt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1100" b="1" dirty="0" err="1">
                <a:solidFill>
                  <a:srgbClr val="660E7A"/>
                </a:solidFill>
                <a:latin typeface="Consolas" panose="020B0609020204030204" pitchFamily="49" charset="0"/>
              </a:rPr>
              <a:t>redis</a:t>
            </a:r>
            <a:r>
              <a:rPr lang="en-US" altLang="en-US" sz="1100" b="1" dirty="0">
                <a:solidFill>
                  <a:srgbClr val="660E7A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= </a:t>
            </a:r>
            <a:r>
              <a:rPr lang="en-US" altLang="en-US" sz="1100" b="1" dirty="0">
                <a:solidFill>
                  <a:srgbClr val="000043"/>
                </a:solidFill>
                <a:latin typeface="Consolas" panose="020B0609020204030204" pitchFamily="49" charset="0"/>
              </a:rPr>
              <a:t>new </a:t>
            </a:r>
            <a:r>
              <a:rPr lang="en-US" alt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GenericContainer</a:t>
            </a:r>
            <a:r>
              <a:rPr lang="en-US" alt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&lt;&gt;(</a:t>
            </a:r>
            <a:r>
              <a:rPr lang="en-US" altLang="en-US" sz="1100" b="1" dirty="0">
                <a:solidFill>
                  <a:srgbClr val="008000"/>
                </a:solidFill>
                <a:latin typeface="Consolas" panose="020B0609020204030204" pitchFamily="49" charset="0"/>
              </a:rPr>
              <a:t>"redis:5.0.3-alpine"</a:t>
            </a:r>
            <a:r>
              <a:rPr lang="en-US" alt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br>
              <a:rPr lang="en-US" alt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.</a:t>
            </a:r>
            <a:r>
              <a:rPr lang="en-US" alt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withExposedPorts</a:t>
            </a:r>
            <a:r>
              <a:rPr lang="en-US" alt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6379</a:t>
            </a:r>
            <a:r>
              <a:rPr lang="en-US" alt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br>
              <a:rPr lang="en-US" alt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br>
              <a:rPr lang="en-US" alt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en-US" sz="1100" b="1" dirty="0">
                <a:solidFill>
                  <a:srgbClr val="000043"/>
                </a:solidFill>
                <a:latin typeface="Consolas" panose="020B0609020204030204" pitchFamily="49" charset="0"/>
              </a:rPr>
              <a:t>void </a:t>
            </a:r>
            <a:r>
              <a:rPr lang="en-US" alt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setup() {</a:t>
            </a:r>
            <a:br>
              <a:rPr lang="en-US" alt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String address = </a:t>
            </a:r>
            <a:r>
              <a:rPr lang="en-US" altLang="en-US" sz="1100" b="1" dirty="0" err="1">
                <a:solidFill>
                  <a:srgbClr val="660E7A"/>
                </a:solidFill>
                <a:latin typeface="Consolas" panose="020B0609020204030204" pitchFamily="49" charset="0"/>
              </a:rPr>
              <a:t>redis</a:t>
            </a:r>
            <a:r>
              <a:rPr lang="en-US" alt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.containerIpAddress</a:t>
            </a:r>
            <a:br>
              <a:rPr lang="en-US" alt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Integer port = </a:t>
            </a:r>
            <a:r>
              <a:rPr lang="en-US" altLang="en-US" sz="1100" b="1" dirty="0" err="1">
                <a:solidFill>
                  <a:srgbClr val="660E7A"/>
                </a:solidFill>
                <a:latin typeface="Consolas" panose="020B0609020204030204" pitchFamily="49" charset="0"/>
              </a:rPr>
              <a:t>redis</a:t>
            </a:r>
            <a:r>
              <a:rPr lang="en-US" alt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.firstMappedPort</a:t>
            </a:r>
            <a:br>
              <a:rPr lang="en-US" alt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en-US" sz="1100" b="1" dirty="0" err="1">
                <a:solidFill>
                  <a:srgbClr val="660E7A"/>
                </a:solidFill>
                <a:latin typeface="Consolas" panose="020B0609020204030204" pitchFamily="49" charset="0"/>
              </a:rPr>
              <a:t>redisCache</a:t>
            </a:r>
            <a:r>
              <a:rPr lang="en-US" altLang="en-US" sz="1100" b="1" dirty="0">
                <a:solidFill>
                  <a:srgbClr val="660E7A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= </a:t>
            </a:r>
            <a:r>
              <a:rPr lang="en-US" altLang="en-US" sz="1100" b="1" dirty="0">
                <a:solidFill>
                  <a:srgbClr val="000043"/>
                </a:solidFill>
                <a:latin typeface="Consolas" panose="020B0609020204030204" pitchFamily="49" charset="0"/>
              </a:rPr>
              <a:t>new </a:t>
            </a:r>
            <a:r>
              <a:rPr lang="en-US" alt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RedisCache</a:t>
            </a:r>
            <a:r>
              <a:rPr lang="en-US" alt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(address, port)</a:t>
            </a:r>
            <a:br>
              <a:rPr lang="en-US" alt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  <a:br>
              <a:rPr lang="en-US" alt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br>
              <a:rPr lang="en-US" alt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en-US" sz="1100" b="1" dirty="0">
                <a:solidFill>
                  <a:srgbClr val="000043"/>
                </a:solidFill>
                <a:latin typeface="Consolas" panose="020B0609020204030204" pitchFamily="49" charset="0"/>
              </a:rPr>
              <a:t>def </a:t>
            </a:r>
            <a:r>
              <a:rPr lang="en-US" altLang="en-US" sz="1100" b="1" dirty="0">
                <a:solidFill>
                  <a:srgbClr val="008000"/>
                </a:solidFill>
                <a:latin typeface="Consolas" panose="020B0609020204030204" pitchFamily="49" charset="0"/>
              </a:rPr>
              <a:t>"Test simple put and get"</a:t>
            </a:r>
            <a:r>
              <a:rPr lang="en-US" alt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  <a:br>
              <a:rPr lang="en-US" alt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en-US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setup</a:t>
            </a:r>
            <a:r>
              <a:rPr lang="en-US" alt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br>
              <a:rPr lang="en-US" alt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en-US" sz="1100" b="1" dirty="0" err="1">
                <a:solidFill>
                  <a:srgbClr val="660E7A"/>
                </a:solidFill>
                <a:latin typeface="Consolas" panose="020B0609020204030204" pitchFamily="49" charset="0"/>
              </a:rPr>
              <a:t>redisCache</a:t>
            </a:r>
            <a:r>
              <a:rPr lang="en-US" alt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.put</a:t>
            </a:r>
            <a:r>
              <a:rPr lang="en-US" alt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en-US" sz="1100" b="1" dirty="0">
                <a:solidFill>
                  <a:srgbClr val="008000"/>
                </a:solidFill>
                <a:latin typeface="Consolas" panose="020B0609020204030204" pitchFamily="49" charset="0"/>
              </a:rPr>
              <a:t>"test"</a:t>
            </a:r>
            <a:r>
              <a:rPr lang="en-US" alt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en-US" sz="1100" b="1" dirty="0">
                <a:solidFill>
                  <a:srgbClr val="008000"/>
                </a:solidFill>
                <a:latin typeface="Consolas" panose="020B0609020204030204" pitchFamily="49" charset="0"/>
              </a:rPr>
              <a:t>"example"</a:t>
            </a:r>
            <a:r>
              <a:rPr lang="en-US" alt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br>
              <a:rPr lang="en-US" alt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br>
              <a:rPr lang="en-US" alt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en-US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when</a:t>
            </a:r>
            <a:r>
              <a:rPr lang="en-US" alt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br>
              <a:rPr lang="en-US" alt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String result = </a:t>
            </a:r>
            <a:r>
              <a:rPr lang="en-US" altLang="en-US" sz="1100" b="1" dirty="0" err="1">
                <a:solidFill>
                  <a:srgbClr val="660E7A"/>
                </a:solidFill>
                <a:latin typeface="Consolas" panose="020B0609020204030204" pitchFamily="49" charset="0"/>
              </a:rPr>
              <a:t>redisCache</a:t>
            </a:r>
            <a:r>
              <a:rPr lang="en-US" alt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.get</a:t>
            </a:r>
            <a:r>
              <a:rPr lang="en-US" alt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en-US" sz="1100" b="1" dirty="0">
                <a:solidFill>
                  <a:srgbClr val="008000"/>
                </a:solidFill>
                <a:latin typeface="Consolas" panose="020B0609020204030204" pitchFamily="49" charset="0"/>
              </a:rPr>
              <a:t>"test"</a:t>
            </a:r>
            <a:r>
              <a:rPr lang="en-US" alt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br>
              <a:rPr lang="en-US" alt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br>
              <a:rPr lang="en-US" alt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en-US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then</a:t>
            </a:r>
            <a:r>
              <a:rPr lang="en-US" alt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br>
              <a:rPr lang="en-US" alt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result == </a:t>
            </a:r>
            <a:r>
              <a:rPr lang="en-US" altLang="en-US" sz="1100" b="1" dirty="0">
                <a:solidFill>
                  <a:srgbClr val="008000"/>
                </a:solidFill>
                <a:latin typeface="Consolas" panose="020B0609020204030204" pitchFamily="49" charset="0"/>
              </a:rPr>
              <a:t>"example"</a:t>
            </a:r>
            <a:br>
              <a:rPr lang="en-US" altLang="en-US" sz="1100" b="1" dirty="0">
                <a:solidFill>
                  <a:srgbClr val="008000"/>
                </a:solidFill>
                <a:latin typeface="Consolas" panose="020B0609020204030204" pitchFamily="49" charset="0"/>
              </a:rPr>
            </a:br>
            <a:r>
              <a:rPr lang="en-US" altLang="en-US" sz="1100" b="1" dirty="0">
                <a:solidFill>
                  <a:srgbClr val="008000"/>
                </a:solidFill>
                <a:latin typeface="Consolas" panose="020B0609020204030204" pitchFamily="49" charset="0"/>
              </a:rPr>
              <a:t>  </a:t>
            </a:r>
            <a:r>
              <a:rPr lang="en-US" alt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br>
              <a:rPr lang="en-US" alt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altLang="en-US" sz="11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8727658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Spring Module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550BAA-4A93-7C4F-9F93-F6DAD9B885B8}"/>
              </a:ext>
            </a:extLst>
          </p:cNvPr>
          <p:cNvSpPr txBox="1"/>
          <p:nvPr/>
        </p:nvSpPr>
        <p:spPr>
          <a:xfrm>
            <a:off x="1258111" y="6503131"/>
            <a:ext cx="3229583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US" sz="933" dirty="0">
                <a:solidFill>
                  <a:srgbClr val="FFFFFF"/>
                </a:solidFill>
                <a:latin typeface="Calibri Light"/>
              </a:rPr>
              <a:t>CONFIDENTIAL  |  © 2019 EPAM Systems, Inc.</a:t>
            </a:r>
            <a:endParaRPr lang="en-US" sz="933" dirty="0">
              <a:solidFill>
                <a:srgbClr val="222222"/>
              </a:solidFill>
              <a:latin typeface="Calibri Light"/>
            </a:endParaRPr>
          </a:p>
        </p:txBody>
      </p:sp>
      <p:pic>
        <p:nvPicPr>
          <p:cNvPr id="8" name="Picture 7" descr="A picture containing graphics, drawing&#10;&#10;Description automatically generated">
            <a:extLst>
              <a:ext uri="{FF2B5EF4-FFF2-40B4-BE49-F238E27FC236}">
                <a16:creationId xmlns:a16="http://schemas.microsoft.com/office/drawing/2014/main" id="{EE77A4A5-E0DD-488C-BE46-B19AEFC032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1240" y="1164240"/>
            <a:ext cx="4529519" cy="4529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646820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Spring Module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550BAA-4A93-7C4F-9F93-F6DAD9B885B8}"/>
              </a:ext>
            </a:extLst>
          </p:cNvPr>
          <p:cNvSpPr txBox="1"/>
          <p:nvPr/>
        </p:nvSpPr>
        <p:spPr>
          <a:xfrm>
            <a:off x="1258111" y="6503131"/>
            <a:ext cx="3229583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US" sz="933" dirty="0">
                <a:solidFill>
                  <a:srgbClr val="FFFFFF"/>
                </a:solidFill>
                <a:latin typeface="Calibri Light"/>
              </a:rPr>
              <a:t>CONFIDENTIAL  |  © 2019 EPAM Systems, Inc.</a:t>
            </a:r>
            <a:endParaRPr lang="en-US" sz="933" dirty="0">
              <a:solidFill>
                <a:srgbClr val="222222"/>
              </a:solidFill>
              <a:latin typeface="Calibri Light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28E9D446-FA8F-440B-84FA-A58FC0FC7F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58111" y="3103230"/>
            <a:ext cx="1418978" cy="13234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  <a:t>SpringBean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rgbClr val="80800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rgbClr val="808000"/>
              </a:solidFill>
              <a:effectLst/>
              <a:latin typeface="Consolas" panose="020B06090202040302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>
                <a:solidFill>
                  <a:srgbClr val="808000"/>
                </a:solidFill>
                <a:latin typeface="Consolas" panose="020B0609020204030204" pitchFamily="49" charset="0"/>
              </a:rPr>
              <a:t>@</a:t>
            </a:r>
            <a:r>
              <a:rPr lang="en-US" altLang="en-US" sz="1600" dirty="0" err="1">
                <a:solidFill>
                  <a:srgbClr val="808000"/>
                </a:solidFill>
                <a:latin typeface="Consolas" panose="020B0609020204030204" pitchFamily="49" charset="0"/>
              </a:rPr>
              <a:t>SpringSpy</a:t>
            </a:r>
            <a:endParaRPr lang="en-US" altLang="en-US" sz="1600" dirty="0">
              <a:solidFill>
                <a:srgbClr val="808000"/>
              </a:solidFill>
              <a:latin typeface="Consolas" panose="020B06090202040302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600" dirty="0"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>
                <a:solidFill>
                  <a:srgbClr val="808000"/>
                </a:solidFill>
                <a:latin typeface="Consolas" panose="020B0609020204030204" pitchFamily="49" charset="0"/>
              </a:rPr>
              <a:t>@</a:t>
            </a:r>
            <a:r>
              <a:rPr lang="en-US" altLang="en-US" sz="1600" dirty="0" err="1">
                <a:solidFill>
                  <a:srgbClr val="808000"/>
                </a:solidFill>
                <a:latin typeface="Consolas" panose="020B0609020204030204" pitchFamily="49" charset="0"/>
              </a:rPr>
              <a:t>StubBeans</a:t>
            </a:r>
            <a:endParaRPr lang="en-US" altLang="en-US" sz="4000" dirty="0">
              <a:solidFill>
                <a:srgbClr val="222222"/>
              </a:solidFill>
              <a:latin typeface="Arial" panose="020B0604020202020204" pitchFamily="34" charset="0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4F9F7372-4474-475B-9426-18F74D9F23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64811" y="3103231"/>
            <a:ext cx="1867819" cy="13234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>
                <a:solidFill>
                  <a:srgbClr val="808000"/>
                </a:solidFill>
                <a:latin typeface="Consolas" panose="020B0609020204030204" pitchFamily="49" charset="0"/>
              </a:rPr>
              <a:t>@</a:t>
            </a:r>
            <a:r>
              <a:rPr lang="en-US" altLang="en-US" sz="1600" dirty="0" err="1">
                <a:solidFill>
                  <a:srgbClr val="808000"/>
                </a:solidFill>
                <a:latin typeface="Consolas" panose="020B0609020204030204" pitchFamily="49" charset="0"/>
              </a:rPr>
              <a:t>SpringBootTest</a:t>
            </a:r>
            <a:endParaRPr lang="en-US" altLang="en-US" sz="1600" dirty="0">
              <a:solidFill>
                <a:srgbClr val="808000"/>
              </a:solidFill>
              <a:latin typeface="Consolas" panose="020B06090202040302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600" dirty="0">
              <a:solidFill>
                <a:srgbClr val="808000"/>
              </a:solidFill>
              <a:latin typeface="Consolas" panose="020B06090202040302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>
                <a:solidFill>
                  <a:srgbClr val="808000"/>
                </a:solidFill>
                <a:latin typeface="Consolas" panose="020B0609020204030204" pitchFamily="49" charset="0"/>
              </a:rPr>
              <a:t>@</a:t>
            </a:r>
            <a:r>
              <a:rPr lang="en-US" altLang="en-US" sz="1600" dirty="0" err="1">
                <a:solidFill>
                  <a:srgbClr val="808000"/>
                </a:solidFill>
                <a:latin typeface="Consolas" panose="020B0609020204030204" pitchFamily="49" charset="0"/>
              </a:rPr>
              <a:t>WebMvcTest</a:t>
            </a:r>
            <a:endParaRPr lang="en-US" altLang="en-US" sz="1600" dirty="0">
              <a:solidFill>
                <a:srgbClr val="808000"/>
              </a:solidFill>
              <a:latin typeface="Consolas" panose="020B06090202040302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6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>
                <a:solidFill>
                  <a:srgbClr val="808000"/>
                </a:solidFill>
                <a:latin typeface="Consolas" panose="020B0609020204030204" pitchFamily="49" charset="0"/>
              </a:rPr>
              <a:t>@</a:t>
            </a:r>
            <a:r>
              <a:rPr lang="en-US" altLang="en-US" sz="1600" dirty="0" err="1">
                <a:solidFill>
                  <a:srgbClr val="808000"/>
                </a:solidFill>
                <a:latin typeface="Consolas" panose="020B0609020204030204" pitchFamily="49" charset="0"/>
              </a:rPr>
              <a:t>DataJpaTest</a:t>
            </a:r>
            <a:endParaRPr lang="en-US" altLang="en-US" sz="1600" dirty="0">
              <a:solidFill>
                <a:srgbClr val="222222"/>
              </a:solidFill>
              <a:latin typeface="Arial" panose="020B0604020202020204" pitchFamily="34" charset="0"/>
            </a:endParaRPr>
          </a:p>
        </p:txBody>
      </p:sp>
      <p:sp>
        <p:nvSpPr>
          <p:cNvPr id="12" name="Rectangle 7">
            <a:extLst>
              <a:ext uri="{FF2B5EF4-FFF2-40B4-BE49-F238E27FC236}">
                <a16:creationId xmlns:a16="http://schemas.microsoft.com/office/drawing/2014/main" id="{A1FBBAB4-3520-4636-9A2C-EC70B5E2F9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486" y="1164240"/>
            <a:ext cx="3961341" cy="138499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dependency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groupId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org.spockframework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groupId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artifactId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spock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-spring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artifactId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version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&gt;${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spock.version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}&lt;/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version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scope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&gt;test&lt;/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scope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dependency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Picture 7" descr="A picture containing graphics, drawing&#10;&#10;Description automatically generated">
            <a:extLst>
              <a:ext uri="{FF2B5EF4-FFF2-40B4-BE49-F238E27FC236}">
                <a16:creationId xmlns:a16="http://schemas.microsoft.com/office/drawing/2014/main" id="{EE77A4A5-E0DD-488C-BE46-B19AEFC032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1240" y="1164240"/>
            <a:ext cx="4529519" cy="4529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876161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Spring integration test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550BAA-4A93-7C4F-9F93-F6DAD9B885B8}"/>
              </a:ext>
            </a:extLst>
          </p:cNvPr>
          <p:cNvSpPr txBox="1"/>
          <p:nvPr/>
        </p:nvSpPr>
        <p:spPr>
          <a:xfrm>
            <a:off x="1258111" y="6503131"/>
            <a:ext cx="3229583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US" sz="933" dirty="0">
                <a:solidFill>
                  <a:srgbClr val="FFFFFF"/>
                </a:solidFill>
                <a:latin typeface="Calibri Light"/>
              </a:rPr>
              <a:t>CONFIDENTIAL  |  © 2019 EPAM Systems, Inc.</a:t>
            </a:r>
            <a:endParaRPr lang="en-US" sz="933" dirty="0">
              <a:solidFill>
                <a:srgbClr val="222222"/>
              </a:solidFill>
              <a:latin typeface="Calibri Light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2436758-93D0-4451-9685-0249187821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487" y="1081365"/>
            <a:ext cx="7761640" cy="504753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>
                <a:solidFill>
                  <a:srgbClr val="808000"/>
                </a:solidFill>
                <a:latin typeface="Consolas" panose="020B0609020204030204" pitchFamily="49" charset="0"/>
              </a:rPr>
              <a:t>@</a:t>
            </a:r>
            <a:r>
              <a:rPr lang="en-US" altLang="en-US" sz="1400" dirty="0" err="1">
                <a:solidFill>
                  <a:srgbClr val="808000"/>
                </a:solidFill>
                <a:latin typeface="Consolas" panose="020B0609020204030204" pitchFamily="49" charset="0"/>
              </a:rPr>
              <a:t>SpringBootTest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webEnvironment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en-US" sz="1400" dirty="0" err="1">
                <a:solidFill>
                  <a:srgbClr val="808000"/>
                </a:solidFill>
                <a:latin typeface="Consolas" panose="020B0609020204030204" pitchFamily="49" charset="0"/>
              </a:rPr>
              <a:t>SpringBootTest</a:t>
            </a:r>
            <a:r>
              <a:rPr lang="en-US" alt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.WebEnvironment.</a:t>
            </a:r>
            <a:r>
              <a:rPr lang="en-US" altLang="en-US" sz="1400" b="1" i="1" dirty="0" err="1">
                <a:solidFill>
                  <a:srgbClr val="660E7A"/>
                </a:solidFill>
                <a:latin typeface="Consolas" panose="020B0609020204030204" pitchFamily="49" charset="0"/>
              </a:rPr>
              <a:t>RANDOM_PORT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b="1" dirty="0">
                <a:solidFill>
                  <a:srgbClr val="000043"/>
                </a:solidFill>
                <a:latin typeface="Consolas" panose="020B0609020204030204" pitchFamily="49" charset="0"/>
              </a:rPr>
              <a:t>class </a:t>
            </a:r>
            <a:r>
              <a:rPr lang="en-US" alt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UserSpecIT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1400" b="1" dirty="0">
                <a:solidFill>
                  <a:srgbClr val="000043"/>
                </a:solidFill>
                <a:latin typeface="Consolas" panose="020B0609020204030204" pitchFamily="49" charset="0"/>
              </a:rPr>
              <a:t>extends 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Specification {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en-US" sz="1400" dirty="0">
                <a:solidFill>
                  <a:srgbClr val="808000"/>
                </a:solidFill>
                <a:latin typeface="Consolas" panose="020B0609020204030204" pitchFamily="49" charset="0"/>
              </a:rPr>
              <a:t>@</a:t>
            </a:r>
            <a:r>
              <a:rPr lang="en-US" altLang="en-US" sz="1400" dirty="0" err="1">
                <a:solidFill>
                  <a:srgbClr val="808000"/>
                </a:solidFill>
                <a:latin typeface="Consolas" panose="020B0609020204030204" pitchFamily="49" charset="0"/>
              </a:rPr>
              <a:t>Autowired</a:t>
            </a:r>
            <a:br>
              <a:rPr lang="en-US" altLang="en-US" sz="1400" dirty="0">
                <a:solidFill>
                  <a:srgbClr val="808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808000"/>
                </a:solidFill>
                <a:latin typeface="Consolas" panose="020B0609020204030204" pitchFamily="49" charset="0"/>
              </a:rPr>
              <a:t>  </a:t>
            </a:r>
            <a:r>
              <a:rPr lang="en-US" alt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TestRestTemplate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1400" b="1" dirty="0" err="1">
                <a:solidFill>
                  <a:srgbClr val="660E7A"/>
                </a:solidFill>
                <a:latin typeface="Consolas" panose="020B0609020204030204" pitchFamily="49" charset="0"/>
              </a:rPr>
              <a:t>restTemplate</a:t>
            </a:r>
            <a:br>
              <a:rPr lang="en-US" altLang="en-US" sz="1400" b="1" dirty="0">
                <a:solidFill>
                  <a:srgbClr val="660E7A"/>
                </a:solidFill>
                <a:latin typeface="Consolas" panose="020B0609020204030204" pitchFamily="49" charset="0"/>
              </a:rPr>
            </a:br>
            <a:br>
              <a:rPr lang="en-US" altLang="en-US" sz="1400" b="1" dirty="0">
                <a:solidFill>
                  <a:srgbClr val="660E7A"/>
                </a:solidFill>
                <a:latin typeface="Consolas" panose="020B0609020204030204" pitchFamily="49" charset="0"/>
              </a:rPr>
            </a:br>
            <a:r>
              <a:rPr lang="en-US" altLang="en-US" sz="1400" b="1" dirty="0">
                <a:solidFill>
                  <a:srgbClr val="660E7A"/>
                </a:solidFill>
                <a:latin typeface="Consolas" panose="020B0609020204030204" pitchFamily="49" charset="0"/>
              </a:rPr>
              <a:t>  </a:t>
            </a:r>
            <a:r>
              <a:rPr lang="en-US" altLang="en-US" sz="1400" dirty="0">
                <a:solidFill>
                  <a:srgbClr val="808000"/>
                </a:solidFill>
                <a:latin typeface="Consolas" panose="020B0609020204030204" pitchFamily="49" charset="0"/>
              </a:rPr>
              <a:t>@</a:t>
            </a:r>
            <a:r>
              <a:rPr lang="en-US" altLang="en-US" sz="1400" dirty="0" err="1">
                <a:solidFill>
                  <a:srgbClr val="808000"/>
                </a:solidFill>
                <a:latin typeface="Consolas" panose="020B0609020204030204" pitchFamily="49" charset="0"/>
              </a:rPr>
              <a:t>Autowired</a:t>
            </a:r>
            <a:br>
              <a:rPr lang="en-US" altLang="en-US" sz="1400" dirty="0">
                <a:solidFill>
                  <a:srgbClr val="808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808000"/>
                </a:solidFill>
                <a:latin typeface="Consolas" panose="020B0609020204030204" pitchFamily="49" charset="0"/>
              </a:rPr>
              <a:t>  </a:t>
            </a:r>
            <a:r>
              <a:rPr lang="en-US" alt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UserRepository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1400" b="1" dirty="0" err="1">
                <a:solidFill>
                  <a:srgbClr val="660E7A"/>
                </a:solidFill>
                <a:latin typeface="Consolas" panose="020B0609020204030204" pitchFamily="49" charset="0"/>
              </a:rPr>
              <a:t>userRepository</a:t>
            </a:r>
            <a:br>
              <a:rPr lang="en-US" altLang="en-US" sz="1400" b="1" dirty="0">
                <a:solidFill>
                  <a:srgbClr val="660E7A"/>
                </a:solidFill>
                <a:latin typeface="Consolas" panose="020B0609020204030204" pitchFamily="49" charset="0"/>
              </a:rPr>
            </a:br>
            <a:br>
              <a:rPr lang="en-US" altLang="en-US" sz="1400" b="1" dirty="0">
                <a:solidFill>
                  <a:srgbClr val="660E7A"/>
                </a:solidFill>
                <a:latin typeface="Consolas" panose="020B0609020204030204" pitchFamily="49" charset="0"/>
              </a:rPr>
            </a:br>
            <a:r>
              <a:rPr lang="en-US" altLang="en-US" sz="1400" b="1" dirty="0">
                <a:solidFill>
                  <a:srgbClr val="660E7A"/>
                </a:solidFill>
                <a:latin typeface="Consolas" panose="020B0609020204030204" pitchFamily="49" charset="0"/>
              </a:rPr>
              <a:t>  </a:t>
            </a:r>
            <a:r>
              <a:rPr lang="en-US" altLang="en-US" sz="1400" b="1" dirty="0">
                <a:solidFill>
                  <a:srgbClr val="000043"/>
                </a:solidFill>
                <a:latin typeface="Consolas" panose="020B0609020204030204" pitchFamily="49" charset="0"/>
              </a:rPr>
              <a:t>def </a:t>
            </a:r>
            <a:r>
              <a:rPr lang="en-US" altLang="en-US" sz="1400" b="1" dirty="0">
                <a:solidFill>
                  <a:srgbClr val="008000"/>
                </a:solidFill>
                <a:latin typeface="Consolas" panose="020B0609020204030204" pitchFamily="49" charset="0"/>
              </a:rPr>
              <a:t>"Insert a User Entity and retrieve user name via GET /user/1"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en-US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given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US" altLang="en-US" sz="1400" b="1" dirty="0">
                <a:solidFill>
                  <a:srgbClr val="008000"/>
                </a:solidFill>
                <a:latin typeface="Consolas" panose="020B0609020204030204" pitchFamily="49" charset="0"/>
              </a:rPr>
              <a:t>"A User Entity"</a:t>
            </a:r>
            <a:br>
              <a:rPr lang="en-US" altLang="en-US" sz="1400" b="1" dirty="0">
                <a:solidFill>
                  <a:srgbClr val="008000"/>
                </a:solidFill>
                <a:latin typeface="Consolas" panose="020B0609020204030204" pitchFamily="49" charset="0"/>
              </a:rPr>
            </a:br>
            <a:r>
              <a:rPr lang="en-US" altLang="en-US" sz="1400" b="1" dirty="0">
                <a:solidFill>
                  <a:srgbClr val="008000"/>
                </a:solidFill>
                <a:latin typeface="Consolas" panose="020B0609020204030204" pitchFamily="49" charset="0"/>
              </a:rPr>
              <a:t>    </a:t>
            </a:r>
            <a:r>
              <a:rPr lang="en-US" altLang="en-US" sz="1400" b="1" dirty="0" err="1">
                <a:solidFill>
                  <a:srgbClr val="660E7A"/>
                </a:solidFill>
                <a:latin typeface="Consolas" panose="020B0609020204030204" pitchFamily="49" charset="0"/>
              </a:rPr>
              <a:t>userRepository</a:t>
            </a:r>
            <a:r>
              <a:rPr lang="en-US" alt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.save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en-US" sz="1400" b="1" dirty="0">
                <a:solidFill>
                  <a:srgbClr val="000043"/>
                </a:solidFill>
                <a:latin typeface="Consolas" panose="020B0609020204030204" pitchFamily="49" charset="0"/>
              </a:rPr>
              <a:t>new 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User(</a:t>
            </a:r>
            <a:r>
              <a:rPr lang="en-US" altLang="en-US" sz="1400" b="1" dirty="0">
                <a:solidFill>
                  <a:srgbClr val="008000"/>
                </a:solidFill>
                <a:latin typeface="Consolas" panose="020B0609020204030204" pitchFamily="49" charset="0"/>
              </a:rPr>
              <a:t>"Spock"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))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en-US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when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US" altLang="en-US" sz="1400" b="1" dirty="0">
                <a:solidFill>
                  <a:srgbClr val="008000"/>
                </a:solidFill>
                <a:latin typeface="Consolas" panose="020B0609020204030204" pitchFamily="49" charset="0"/>
              </a:rPr>
              <a:t>"GET /user/1"</a:t>
            </a:r>
            <a:br>
              <a:rPr lang="en-US" altLang="en-US" sz="1400" b="1" dirty="0">
                <a:solidFill>
                  <a:srgbClr val="008000"/>
                </a:solidFill>
                <a:latin typeface="Consolas" panose="020B0609020204030204" pitchFamily="49" charset="0"/>
              </a:rPr>
            </a:br>
            <a:r>
              <a:rPr lang="en-US" altLang="en-US" sz="1400" b="1" dirty="0">
                <a:solidFill>
                  <a:srgbClr val="008000"/>
                </a:solidFill>
                <a:latin typeface="Consolas" panose="020B0609020204030204" pitchFamily="49" charset="0"/>
              </a:rPr>
              <a:t>    </a:t>
            </a:r>
            <a:r>
              <a:rPr lang="en-US" altLang="en-US" sz="1400" b="1" dirty="0">
                <a:solidFill>
                  <a:srgbClr val="000043"/>
                </a:solidFill>
                <a:latin typeface="Consolas" panose="020B0609020204030204" pitchFamily="49" charset="0"/>
              </a:rPr>
              <a:t>def 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result = </a:t>
            </a:r>
            <a:r>
              <a:rPr lang="en-US" altLang="en-US" sz="1400" b="1" dirty="0" err="1">
                <a:solidFill>
                  <a:srgbClr val="660E7A"/>
                </a:solidFill>
                <a:latin typeface="Consolas" panose="020B0609020204030204" pitchFamily="49" charset="0"/>
              </a:rPr>
              <a:t>restTemplate</a:t>
            </a:r>
            <a:r>
              <a:rPr lang="en-US" alt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.getForObject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en-US" sz="1400" b="1" dirty="0">
                <a:solidFill>
                  <a:srgbClr val="008000"/>
                </a:solidFill>
                <a:latin typeface="Consolas" panose="020B0609020204030204" pitchFamily="49" charset="0"/>
              </a:rPr>
              <a:t>"/user/1"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String.</a:t>
            </a:r>
            <a:r>
              <a:rPr lang="en-US" altLang="en-US" sz="1400" b="1" dirty="0" err="1">
                <a:solidFill>
                  <a:srgbClr val="000043"/>
                </a:solidFill>
                <a:latin typeface="Consolas" panose="020B0609020204030204" pitchFamily="49" charset="0"/>
              </a:rPr>
              <a:t>class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en-US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then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US" altLang="en-US" sz="1400" b="1" dirty="0">
                <a:solidFill>
                  <a:srgbClr val="008000"/>
                </a:solidFill>
                <a:latin typeface="Consolas" panose="020B0609020204030204" pitchFamily="49" charset="0"/>
              </a:rPr>
              <a:t>"The result is 'Spock'"</a:t>
            </a:r>
            <a:br>
              <a:rPr lang="en-US" altLang="en-US" sz="1400" b="1" dirty="0">
                <a:solidFill>
                  <a:srgbClr val="008000"/>
                </a:solidFill>
                <a:latin typeface="Consolas" panose="020B0609020204030204" pitchFamily="49" charset="0"/>
              </a:rPr>
            </a:br>
            <a:r>
              <a:rPr lang="en-US" altLang="en-US" sz="1400" b="1" dirty="0">
                <a:solidFill>
                  <a:srgbClr val="008000"/>
                </a:solidFill>
                <a:latin typeface="Consolas" panose="020B0609020204030204" pitchFamily="49" charset="0"/>
              </a:rPr>
              <a:t>    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result == </a:t>
            </a:r>
            <a:r>
              <a:rPr lang="en-US" altLang="en-US" sz="1400" b="1" dirty="0">
                <a:solidFill>
                  <a:srgbClr val="008000"/>
                </a:solidFill>
                <a:latin typeface="Consolas" panose="020B0609020204030204" pitchFamily="49" charset="0"/>
              </a:rPr>
              <a:t>"Spock"</a:t>
            </a:r>
            <a:br>
              <a:rPr lang="en-US" altLang="en-US" sz="1400" b="1" dirty="0">
                <a:solidFill>
                  <a:srgbClr val="008000"/>
                </a:solidFill>
                <a:latin typeface="Consolas" panose="020B0609020204030204" pitchFamily="49" charset="0"/>
              </a:rPr>
            </a:br>
            <a:br>
              <a:rPr lang="en-US" altLang="en-US" sz="1400" b="1" dirty="0">
                <a:solidFill>
                  <a:srgbClr val="008000"/>
                </a:solidFill>
                <a:latin typeface="Consolas" panose="020B0609020204030204" pitchFamily="49" charset="0"/>
              </a:rPr>
            </a:br>
            <a:r>
              <a:rPr lang="en-US" altLang="en-US" sz="1400" b="1" dirty="0">
                <a:solidFill>
                  <a:srgbClr val="008000"/>
                </a:solidFill>
                <a:latin typeface="Consolas" panose="020B0609020204030204" pitchFamily="49" charset="0"/>
              </a:rPr>
              <a:t>    </a:t>
            </a:r>
            <a:r>
              <a:rPr lang="en-US" altLang="en-US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cleanup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en-US" sz="1400" b="1" dirty="0" err="1">
                <a:solidFill>
                  <a:srgbClr val="660E7A"/>
                </a:solidFill>
                <a:latin typeface="Consolas" panose="020B0609020204030204" pitchFamily="49" charset="0"/>
              </a:rPr>
              <a:t>userRepository</a:t>
            </a:r>
            <a:r>
              <a:rPr lang="en-US" alt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.deleteAll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altLang="en-US" sz="36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0593856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Spring slice test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550BAA-4A93-7C4F-9F93-F6DAD9B885B8}"/>
              </a:ext>
            </a:extLst>
          </p:cNvPr>
          <p:cNvSpPr txBox="1"/>
          <p:nvPr/>
        </p:nvSpPr>
        <p:spPr>
          <a:xfrm>
            <a:off x="1258111" y="6503131"/>
            <a:ext cx="3229583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US" sz="933" dirty="0">
                <a:solidFill>
                  <a:srgbClr val="FFFFFF"/>
                </a:solidFill>
                <a:latin typeface="Calibri Light"/>
              </a:rPr>
              <a:t>CONFIDENTIAL  |  © 2019 EPAM Systems, Inc.</a:t>
            </a:r>
            <a:endParaRPr lang="en-US" sz="933" dirty="0">
              <a:solidFill>
                <a:srgbClr val="222222"/>
              </a:solidFill>
              <a:latin typeface="Calibri Light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2436758-93D0-4451-9685-0249187821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486" y="1094852"/>
            <a:ext cx="9728226" cy="526297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>
                <a:solidFill>
                  <a:srgbClr val="808000"/>
                </a:solidFill>
                <a:latin typeface="Consolas" panose="020B0609020204030204" pitchFamily="49" charset="0"/>
              </a:rPr>
              <a:t>@</a:t>
            </a:r>
            <a:r>
              <a:rPr lang="en-US" altLang="en-US" sz="1400" dirty="0" err="1">
                <a:solidFill>
                  <a:srgbClr val="808000"/>
                </a:solidFill>
                <a:latin typeface="Consolas" panose="020B0609020204030204" pitchFamily="49" charset="0"/>
              </a:rPr>
              <a:t>WebMvcTest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(controllers = [</a:t>
            </a:r>
            <a:r>
              <a:rPr lang="en-US" alt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UserController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])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b="1" dirty="0">
                <a:solidFill>
                  <a:srgbClr val="000043"/>
                </a:solidFill>
                <a:latin typeface="Consolas" panose="020B0609020204030204" pitchFamily="49" charset="0"/>
              </a:rPr>
              <a:t>class </a:t>
            </a:r>
            <a:r>
              <a:rPr lang="en-US" alt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UserControllerSpec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1400" b="1" dirty="0">
                <a:solidFill>
                  <a:srgbClr val="000043"/>
                </a:solidFill>
                <a:latin typeface="Consolas" panose="020B0609020204030204" pitchFamily="49" charset="0"/>
              </a:rPr>
              <a:t>extends 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Specification {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en-US" sz="1400" dirty="0">
                <a:solidFill>
                  <a:srgbClr val="808000"/>
                </a:solidFill>
                <a:latin typeface="Consolas" panose="020B0609020204030204" pitchFamily="49" charset="0"/>
              </a:rPr>
              <a:t>@</a:t>
            </a:r>
            <a:r>
              <a:rPr lang="en-US" altLang="en-US" sz="1400" dirty="0" err="1">
                <a:solidFill>
                  <a:srgbClr val="808000"/>
                </a:solidFill>
                <a:latin typeface="Consolas" panose="020B0609020204030204" pitchFamily="49" charset="0"/>
              </a:rPr>
              <a:t>Autowired</a:t>
            </a:r>
            <a:br>
              <a:rPr lang="en-US" altLang="en-US" sz="1400" dirty="0">
                <a:solidFill>
                  <a:srgbClr val="808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808000"/>
                </a:solidFill>
                <a:latin typeface="Consolas" panose="020B0609020204030204" pitchFamily="49" charset="0"/>
              </a:rPr>
              <a:t>  </a:t>
            </a:r>
            <a:r>
              <a:rPr lang="en-US" altLang="en-US" sz="1400" b="1" dirty="0">
                <a:solidFill>
                  <a:srgbClr val="000043"/>
                </a:solidFill>
                <a:latin typeface="Consolas" panose="020B0609020204030204" pitchFamily="49" charset="0"/>
              </a:rPr>
              <a:t>private </a:t>
            </a:r>
            <a:r>
              <a:rPr lang="en-US" alt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MockMvc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1400" b="1" dirty="0" err="1">
                <a:solidFill>
                  <a:srgbClr val="660E7A"/>
                </a:solidFill>
                <a:latin typeface="Consolas" panose="020B0609020204030204" pitchFamily="49" charset="0"/>
              </a:rPr>
              <a:t>mvc</a:t>
            </a:r>
            <a:br>
              <a:rPr lang="en-US" altLang="en-US" sz="1400" b="1" dirty="0">
                <a:solidFill>
                  <a:srgbClr val="660E7A"/>
                </a:solidFill>
                <a:latin typeface="Consolas" panose="020B0609020204030204" pitchFamily="49" charset="0"/>
              </a:rPr>
            </a:br>
            <a:br>
              <a:rPr lang="en-US" altLang="en-US" sz="1400" b="1" dirty="0">
                <a:solidFill>
                  <a:srgbClr val="660E7A"/>
                </a:solidFill>
                <a:latin typeface="Consolas" panose="020B0609020204030204" pitchFamily="49" charset="0"/>
              </a:rPr>
            </a:br>
            <a:r>
              <a:rPr lang="en-US" altLang="en-US" sz="1400" b="1" dirty="0">
                <a:solidFill>
                  <a:srgbClr val="660E7A"/>
                </a:solidFill>
                <a:latin typeface="Consolas" panose="020B0609020204030204" pitchFamily="49" charset="0"/>
              </a:rPr>
              <a:t>  </a:t>
            </a:r>
            <a:r>
              <a:rPr lang="en-US" altLang="en-US" sz="1400" dirty="0">
                <a:solidFill>
                  <a:srgbClr val="808000"/>
                </a:solidFill>
                <a:latin typeface="Consolas" panose="020B0609020204030204" pitchFamily="49" charset="0"/>
              </a:rPr>
              <a:t>@</a:t>
            </a:r>
            <a:r>
              <a:rPr lang="en-US" altLang="en-US" sz="1400" dirty="0" err="1">
                <a:solidFill>
                  <a:srgbClr val="808000"/>
                </a:solidFill>
                <a:latin typeface="Consolas" panose="020B0609020204030204" pitchFamily="49" charset="0"/>
              </a:rPr>
              <a:t>SpringBean</a:t>
            </a:r>
            <a:br>
              <a:rPr lang="en-US" altLang="en-US" sz="1400" dirty="0">
                <a:solidFill>
                  <a:srgbClr val="808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808000"/>
                </a:solidFill>
                <a:latin typeface="Consolas" panose="020B0609020204030204" pitchFamily="49" charset="0"/>
              </a:rPr>
              <a:t>  </a:t>
            </a:r>
            <a:r>
              <a:rPr lang="en-US" alt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UserRepository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1400" b="1" dirty="0" err="1">
                <a:solidFill>
                  <a:srgbClr val="660E7A"/>
                </a:solidFill>
                <a:latin typeface="Consolas" panose="020B0609020204030204" pitchFamily="49" charset="0"/>
              </a:rPr>
              <a:t>userRepository</a:t>
            </a:r>
            <a:r>
              <a:rPr lang="en-US" altLang="en-US" sz="1400" b="1" dirty="0">
                <a:solidFill>
                  <a:srgbClr val="660E7A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= Mock()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en-US" sz="1400" b="1" dirty="0">
                <a:solidFill>
                  <a:srgbClr val="000043"/>
                </a:solidFill>
                <a:latin typeface="Consolas" panose="020B0609020204030204" pitchFamily="49" charset="0"/>
              </a:rPr>
              <a:t>def </a:t>
            </a:r>
            <a:r>
              <a:rPr lang="en-US" altLang="en-US" sz="1400" b="1" dirty="0">
                <a:solidFill>
                  <a:srgbClr val="008000"/>
                </a:solidFill>
                <a:latin typeface="Consolas" panose="020B0609020204030204" pitchFamily="49" charset="0"/>
              </a:rPr>
              <a:t>"when get is performed then the response has status 200 and content is 'Spock'"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en-US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given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en-US" sz="1400" b="1" dirty="0" err="1">
                <a:solidFill>
                  <a:srgbClr val="660E7A"/>
                </a:solidFill>
                <a:latin typeface="Consolas" panose="020B0609020204030204" pitchFamily="49" charset="0"/>
              </a:rPr>
              <a:t>userRepository</a:t>
            </a:r>
            <a:r>
              <a:rPr lang="en-US" alt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.findById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1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 &gt;&gt; </a:t>
            </a:r>
            <a:r>
              <a:rPr lang="en-US" alt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Optional.</a:t>
            </a:r>
            <a:r>
              <a:rPr lang="en-US" altLang="en-US" sz="14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of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en-US" sz="1400" b="1" dirty="0">
                <a:solidFill>
                  <a:srgbClr val="000043"/>
                </a:solidFill>
                <a:latin typeface="Consolas" panose="020B0609020204030204" pitchFamily="49" charset="0"/>
              </a:rPr>
              <a:t>new 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User(</a:t>
            </a:r>
            <a:r>
              <a:rPr lang="en-US" altLang="en-US" sz="1400" b="1" dirty="0">
                <a:solidFill>
                  <a:srgbClr val="008000"/>
                </a:solidFill>
                <a:latin typeface="Consolas" panose="020B0609020204030204" pitchFamily="49" charset="0"/>
              </a:rPr>
              <a:t>"Spock"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))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en-US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when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br>
              <a:rPr lang="en-US" altLang="en-US" sz="1400" b="1" dirty="0">
                <a:solidFill>
                  <a:srgbClr val="008000"/>
                </a:solidFill>
                <a:latin typeface="Consolas" panose="020B0609020204030204" pitchFamily="49" charset="0"/>
              </a:rPr>
            </a:br>
            <a:r>
              <a:rPr lang="en-US" altLang="en-US" sz="1400" b="1" dirty="0">
                <a:solidFill>
                  <a:srgbClr val="008000"/>
                </a:solidFill>
                <a:latin typeface="Consolas" panose="020B0609020204030204" pitchFamily="49" charset="0"/>
              </a:rPr>
              <a:t>    </a:t>
            </a:r>
            <a:r>
              <a:rPr lang="en-US" altLang="en-US" sz="1400" b="1" dirty="0">
                <a:solidFill>
                  <a:srgbClr val="000043"/>
                </a:solidFill>
                <a:latin typeface="Consolas" panose="020B0609020204030204" pitchFamily="49" charset="0"/>
              </a:rPr>
              <a:t>def 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result = </a:t>
            </a:r>
            <a:r>
              <a:rPr lang="en-US" altLang="en-US" sz="1400" b="1" dirty="0" err="1">
                <a:solidFill>
                  <a:srgbClr val="660E7A"/>
                </a:solidFill>
                <a:latin typeface="Consolas" panose="020B0609020204030204" pitchFamily="49" charset="0"/>
              </a:rPr>
              <a:t>mvc</a:t>
            </a:r>
            <a:r>
              <a:rPr lang="en-US" alt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.perform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en-US" sz="1400" i="1" dirty="0">
                <a:solidFill>
                  <a:srgbClr val="000000"/>
                </a:solidFill>
                <a:latin typeface="Consolas" panose="020B0609020204030204" pitchFamily="49" charset="0"/>
              </a:rPr>
              <a:t>get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en-US" sz="1400" b="1" dirty="0">
                <a:solidFill>
                  <a:srgbClr val="008000"/>
                </a:solidFill>
                <a:latin typeface="Consolas" panose="020B0609020204030204" pitchFamily="49" charset="0"/>
              </a:rPr>
              <a:t>"/user/1"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))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en-US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then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result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.</a:t>
            </a:r>
            <a:r>
              <a:rPr lang="en-US" alt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andExpect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en-US" sz="1400" i="1" dirty="0">
                <a:solidFill>
                  <a:srgbClr val="000000"/>
                </a:solidFill>
                <a:latin typeface="Consolas" panose="020B0609020204030204" pitchFamily="49" charset="0"/>
              </a:rPr>
              <a:t>status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().</a:t>
            </a:r>
            <a:r>
              <a:rPr lang="en-US" alt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isOk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())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.</a:t>
            </a:r>
            <a:r>
              <a:rPr lang="en-US" alt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andReturn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.</a:t>
            </a:r>
            <a:r>
              <a:rPr lang="en-US" alt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getResponse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.</a:t>
            </a:r>
            <a:r>
              <a:rPr lang="en-US" alt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getContentAsString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() == </a:t>
            </a:r>
            <a:r>
              <a:rPr lang="en-US" altLang="en-US" sz="1400" b="1" dirty="0">
                <a:solidFill>
                  <a:srgbClr val="008000"/>
                </a:solidFill>
                <a:latin typeface="Consolas" panose="020B0609020204030204" pitchFamily="49" charset="0"/>
              </a:rPr>
              <a:t>"Spock"</a:t>
            </a:r>
            <a:br>
              <a:rPr lang="en-US" altLang="en-US" sz="1400" b="1" dirty="0">
                <a:solidFill>
                  <a:srgbClr val="008000"/>
                </a:solidFill>
                <a:latin typeface="Consolas" panose="020B0609020204030204" pitchFamily="49" charset="0"/>
              </a:rPr>
            </a:br>
            <a:r>
              <a:rPr lang="en-US" altLang="en-US" sz="1400" b="1" dirty="0">
                <a:solidFill>
                  <a:srgbClr val="008000"/>
                </a:solidFill>
                <a:latin typeface="Consolas" panose="020B0609020204030204" pitchFamily="49" charset="0"/>
              </a:rPr>
              <a:t>  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altLang="en-US" sz="36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703665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 testing frameworks releases history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550BAA-4A93-7C4F-9F93-F6DAD9B885B8}"/>
              </a:ext>
            </a:extLst>
          </p:cNvPr>
          <p:cNvSpPr txBox="1"/>
          <p:nvPr/>
        </p:nvSpPr>
        <p:spPr>
          <a:xfrm>
            <a:off x="1258111" y="6503131"/>
            <a:ext cx="3229583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US" sz="933" dirty="0">
                <a:solidFill>
                  <a:srgbClr val="FFFFFF"/>
                </a:solidFill>
                <a:latin typeface="Calibri Light"/>
              </a:rPr>
              <a:t>CONFIDENTIAL  |  © 2019 EPAM Systems, Inc.</a:t>
            </a:r>
            <a:endParaRPr lang="en-US" sz="933" dirty="0">
              <a:solidFill>
                <a:srgbClr val="222222"/>
              </a:solidFill>
              <a:latin typeface="Calibri Light"/>
            </a:endParaRP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4E1BF80C-8C55-4BF1-BE24-01C141891986}"/>
              </a:ext>
            </a:extLst>
          </p:cNvPr>
          <p:cNvGraphicFramePr>
            <a:graphicFrameLocks noGrp="1"/>
          </p:cNvGraphicFramePr>
          <p:nvPr>
            <p:ph sz="quarter" idx="10"/>
          </p:nvPr>
        </p:nvGraphicFramePr>
        <p:xfrm>
          <a:off x="480485" y="1136253"/>
          <a:ext cx="11235264" cy="49377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936272">
                  <a:extLst>
                    <a:ext uri="{9D8B030D-6E8A-4147-A177-3AD203B41FA5}">
                      <a16:colId xmlns:a16="http://schemas.microsoft.com/office/drawing/2014/main" val="2416608478"/>
                    </a:ext>
                  </a:extLst>
                </a:gridCol>
                <a:gridCol w="936272">
                  <a:extLst>
                    <a:ext uri="{9D8B030D-6E8A-4147-A177-3AD203B41FA5}">
                      <a16:colId xmlns:a16="http://schemas.microsoft.com/office/drawing/2014/main" val="137499733"/>
                    </a:ext>
                  </a:extLst>
                </a:gridCol>
                <a:gridCol w="936272">
                  <a:extLst>
                    <a:ext uri="{9D8B030D-6E8A-4147-A177-3AD203B41FA5}">
                      <a16:colId xmlns:a16="http://schemas.microsoft.com/office/drawing/2014/main" val="3930651279"/>
                    </a:ext>
                  </a:extLst>
                </a:gridCol>
                <a:gridCol w="936272">
                  <a:extLst>
                    <a:ext uri="{9D8B030D-6E8A-4147-A177-3AD203B41FA5}">
                      <a16:colId xmlns:a16="http://schemas.microsoft.com/office/drawing/2014/main" val="2944831880"/>
                    </a:ext>
                  </a:extLst>
                </a:gridCol>
                <a:gridCol w="936272">
                  <a:extLst>
                    <a:ext uri="{9D8B030D-6E8A-4147-A177-3AD203B41FA5}">
                      <a16:colId xmlns:a16="http://schemas.microsoft.com/office/drawing/2014/main" val="1162226443"/>
                    </a:ext>
                  </a:extLst>
                </a:gridCol>
                <a:gridCol w="936272">
                  <a:extLst>
                    <a:ext uri="{9D8B030D-6E8A-4147-A177-3AD203B41FA5}">
                      <a16:colId xmlns:a16="http://schemas.microsoft.com/office/drawing/2014/main" val="611657626"/>
                    </a:ext>
                  </a:extLst>
                </a:gridCol>
                <a:gridCol w="936272">
                  <a:extLst>
                    <a:ext uri="{9D8B030D-6E8A-4147-A177-3AD203B41FA5}">
                      <a16:colId xmlns:a16="http://schemas.microsoft.com/office/drawing/2014/main" val="3019513012"/>
                    </a:ext>
                  </a:extLst>
                </a:gridCol>
                <a:gridCol w="936272">
                  <a:extLst>
                    <a:ext uri="{9D8B030D-6E8A-4147-A177-3AD203B41FA5}">
                      <a16:colId xmlns:a16="http://schemas.microsoft.com/office/drawing/2014/main" val="3221240375"/>
                    </a:ext>
                  </a:extLst>
                </a:gridCol>
                <a:gridCol w="936272">
                  <a:extLst>
                    <a:ext uri="{9D8B030D-6E8A-4147-A177-3AD203B41FA5}">
                      <a16:colId xmlns:a16="http://schemas.microsoft.com/office/drawing/2014/main" val="4278939814"/>
                    </a:ext>
                  </a:extLst>
                </a:gridCol>
                <a:gridCol w="936272">
                  <a:extLst>
                    <a:ext uri="{9D8B030D-6E8A-4147-A177-3AD203B41FA5}">
                      <a16:colId xmlns:a16="http://schemas.microsoft.com/office/drawing/2014/main" val="3505957056"/>
                    </a:ext>
                  </a:extLst>
                </a:gridCol>
                <a:gridCol w="936272">
                  <a:extLst>
                    <a:ext uri="{9D8B030D-6E8A-4147-A177-3AD203B41FA5}">
                      <a16:colId xmlns:a16="http://schemas.microsoft.com/office/drawing/2014/main" val="1013691113"/>
                    </a:ext>
                  </a:extLst>
                </a:gridCol>
                <a:gridCol w="936272">
                  <a:extLst>
                    <a:ext uri="{9D8B030D-6E8A-4147-A177-3AD203B41FA5}">
                      <a16:colId xmlns:a16="http://schemas.microsoft.com/office/drawing/2014/main" val="17923455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67133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Spock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</a:t>
                      </a:r>
                    </a:p>
                    <a:p>
                      <a:pPr marL="0" marR="0" lvl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19298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Junit3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3.8.2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19776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Junit4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4.6 </a:t>
                      </a:r>
                    </a:p>
                    <a:p>
                      <a:r>
                        <a:rPr lang="en-US" dirty="0"/>
                        <a:t>4.8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4.11 4.12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4.13-RC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44629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Junit5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1" i="0" u="none" strike="noStrike" dirty="0">
                          <a:solidFill>
                            <a:srgbClr val="444D56"/>
                          </a:solidFill>
                          <a:effectLst/>
                          <a:latin typeface="-apple-system"/>
                        </a:rPr>
                        <a:t>prototype</a:t>
                      </a:r>
                      <a:endParaRPr lang="en-US" sz="1400" b="1" i="0" dirty="0">
                        <a:solidFill>
                          <a:srgbClr val="444D56"/>
                        </a:solidFill>
                        <a:effectLst/>
                        <a:latin typeface="-apple-system"/>
                      </a:endParaRP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5.0.0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5.1.0</a:t>
                      </a:r>
                    </a:p>
                    <a:p>
                      <a:r>
                        <a:rPr lang="en-US" dirty="0"/>
                        <a:t>5.2.0</a:t>
                      </a:r>
                    </a:p>
                    <a:p>
                      <a:r>
                        <a:rPr lang="en-US" dirty="0"/>
                        <a:t>5.3.0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5.4.0</a:t>
                      </a:r>
                    </a:p>
                    <a:p>
                      <a:r>
                        <a:rPr lang="en-US" dirty="0"/>
                        <a:t>5.5.0</a:t>
                      </a:r>
                    </a:p>
                    <a:p>
                      <a:r>
                        <a:rPr lang="en-US" dirty="0"/>
                        <a:t>5.5.2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98292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TestNG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5.13</a:t>
                      </a:r>
                    </a:p>
                    <a:p>
                      <a:r>
                        <a:rPr lang="en-US" dirty="0"/>
                        <a:t>5.14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6.0</a:t>
                      </a:r>
                    </a:p>
                    <a:p>
                      <a:r>
                        <a:rPr lang="en-US" dirty="0"/>
                        <a:t>…</a:t>
                      </a:r>
                    </a:p>
                    <a:p>
                      <a:r>
                        <a:rPr lang="en-US" dirty="0"/>
                        <a:t>6.3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6.4</a:t>
                      </a:r>
                    </a:p>
                    <a:p>
                      <a:r>
                        <a:rPr lang="en-US" dirty="0"/>
                        <a:t>…</a:t>
                      </a:r>
                    </a:p>
                    <a:p>
                      <a:r>
                        <a:rPr lang="en-US" dirty="0"/>
                        <a:t>6.8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6.10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6.11</a:t>
                      </a:r>
                    </a:p>
                    <a:p>
                      <a:r>
                        <a:rPr lang="en-US" dirty="0"/>
                        <a:t>6.12</a:t>
                      </a:r>
                    </a:p>
                    <a:p>
                      <a:r>
                        <a:rPr lang="en-US" dirty="0"/>
                        <a:t>6.13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6.14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12438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91852355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480486" y="1857788"/>
            <a:ext cx="5615514" cy="2683216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400" dirty="0"/>
              <a:t>More readable tests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More compact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Beautiful parameterized tests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Less 3</a:t>
            </a:r>
            <a:r>
              <a:rPr lang="en-US" sz="2400" baseline="30000" dirty="0"/>
              <a:t>rd</a:t>
            </a:r>
            <a:r>
              <a:rPr lang="en-US" sz="2400" dirty="0"/>
              <a:t> party (built-in assertions, mocking)</a:t>
            </a:r>
          </a:p>
          <a:p>
            <a:pPr marL="0" indent="0">
              <a:lnSpc>
                <a:spcPct val="150000"/>
              </a:lnSpc>
              <a:buNone/>
            </a:pPr>
            <a:endParaRPr lang="en-US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550BAA-4A93-7C4F-9F93-F6DAD9B885B8}"/>
              </a:ext>
            </a:extLst>
          </p:cNvPr>
          <p:cNvSpPr txBox="1"/>
          <p:nvPr/>
        </p:nvSpPr>
        <p:spPr>
          <a:xfrm>
            <a:off x="1258111" y="6503131"/>
            <a:ext cx="3229583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US" sz="933" dirty="0">
                <a:solidFill>
                  <a:srgbClr val="FFFFFF"/>
                </a:solidFill>
                <a:latin typeface="Calibri Light"/>
              </a:rPr>
              <a:t>CONFIDENTIAL  |  © 2019 EPAM Systems, Inc.</a:t>
            </a:r>
            <a:endParaRPr lang="en-US" sz="933" dirty="0">
              <a:solidFill>
                <a:srgbClr val="222222"/>
              </a:solidFill>
              <a:latin typeface="Calibri Light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D21AAB3-8EF6-41B6-8F55-3A375A57AE97}"/>
              </a:ext>
            </a:extLst>
          </p:cNvPr>
          <p:cNvSpPr txBox="1">
            <a:spLocks/>
          </p:cNvSpPr>
          <p:nvPr/>
        </p:nvSpPr>
        <p:spPr>
          <a:xfrm>
            <a:off x="480486" y="1081293"/>
            <a:ext cx="1232077" cy="402336"/>
          </a:xfrm>
          <a:prstGeom prst="rect">
            <a:avLst/>
          </a:prstGeom>
        </p:spPr>
        <p:txBody>
          <a:bodyPr vert="horz" wrap="none" lIns="0" tIns="45720" rIns="0" bIns="45720" rtlCol="0" anchor="ctr">
            <a:noAutofit/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667" kern="1200" cap="none" spc="133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Pros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821A4AF-8284-402F-95EC-4EDECA48BE88}"/>
              </a:ext>
            </a:extLst>
          </p:cNvPr>
          <p:cNvSpPr txBox="1">
            <a:spLocks/>
          </p:cNvSpPr>
          <p:nvPr/>
        </p:nvSpPr>
        <p:spPr>
          <a:xfrm>
            <a:off x="6096000" y="1082871"/>
            <a:ext cx="1232077" cy="402336"/>
          </a:xfrm>
          <a:prstGeom prst="rect">
            <a:avLst/>
          </a:prstGeom>
        </p:spPr>
        <p:txBody>
          <a:bodyPr vert="horz" wrap="none" lIns="0" tIns="45720" rIns="0" bIns="45720" rtlCol="0" anchor="ctr">
            <a:noAutofit/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667" kern="1200" cap="none" spc="133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Cons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A04B5FF-3522-4A39-BA7F-9C31C5B4EF7D}"/>
              </a:ext>
            </a:extLst>
          </p:cNvPr>
          <p:cNvSpPr txBox="1">
            <a:spLocks/>
          </p:cNvSpPr>
          <p:nvPr/>
        </p:nvSpPr>
        <p:spPr>
          <a:xfrm>
            <a:off x="6096000" y="1753017"/>
            <a:ext cx="5615514" cy="135439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594" marR="0" indent="-228594" algn="l" defTabSz="1219170" rtl="0" eaLnBrk="1" fontAlgn="auto" latinLnBrk="0" hangingPunct="1">
              <a:lnSpc>
                <a:spcPts val="2133"/>
              </a:lnSpc>
              <a:spcBef>
                <a:spcPts val="352"/>
              </a:spcBef>
              <a:spcAft>
                <a:spcPts val="400"/>
              </a:spcAft>
              <a:buClrTx/>
              <a:buSzTx/>
              <a:buFont typeface="Arial" panose="020B0604020202020204" pitchFamily="34" charset="0"/>
              <a:buChar char="•"/>
              <a:tabLst/>
              <a:defRPr sz="1467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838179" indent="-228594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14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47764" indent="-228594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14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09745" indent="-380990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14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indent="0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400" dirty="0"/>
              <a:t>Learn Spock and Groovy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Migration from junit4</a:t>
            </a:r>
          </a:p>
        </p:txBody>
      </p:sp>
    </p:spTree>
    <p:extLst>
      <p:ext uri="{BB962C8B-B14F-4D97-AF65-F5344CB8AC3E}">
        <p14:creationId xmlns:p14="http://schemas.microsoft.com/office/powerpoint/2010/main" val="2383846950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Q&amp;A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550BAA-4A93-7C4F-9F93-F6DAD9B885B8}"/>
              </a:ext>
            </a:extLst>
          </p:cNvPr>
          <p:cNvSpPr txBox="1"/>
          <p:nvPr/>
        </p:nvSpPr>
        <p:spPr>
          <a:xfrm>
            <a:off x="1258111" y="6503131"/>
            <a:ext cx="3229583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US" sz="933" dirty="0">
                <a:solidFill>
                  <a:srgbClr val="FFFFFF"/>
                </a:solidFill>
                <a:latin typeface="Calibri Light"/>
              </a:rPr>
              <a:t>CONFIDENTIAL  |  © 2019 EPAM Systems, Inc.</a:t>
            </a:r>
            <a:endParaRPr lang="en-US" sz="933" dirty="0">
              <a:solidFill>
                <a:srgbClr val="222222"/>
              </a:solidFill>
              <a:latin typeface="Calibri Light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68C6011-D3B9-4FE2-AEA4-1EABF59B6282}"/>
              </a:ext>
            </a:extLst>
          </p:cNvPr>
          <p:cNvSpPr txBox="1">
            <a:spLocks/>
          </p:cNvSpPr>
          <p:nvPr/>
        </p:nvSpPr>
        <p:spPr>
          <a:xfrm>
            <a:off x="5123948" y="1099407"/>
            <a:ext cx="1944103" cy="402336"/>
          </a:xfrm>
          <a:prstGeom prst="rect">
            <a:avLst/>
          </a:prstGeom>
        </p:spPr>
        <p:txBody>
          <a:bodyPr vert="horz" wrap="none" lIns="0" tIns="45720" rIns="0" bIns="45720" rtlCol="0" anchor="ctr">
            <a:noAutofit/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667" kern="1200" cap="none" spc="133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670" dirty="0"/>
              <a:t>Let’s Spock!</a:t>
            </a:r>
          </a:p>
        </p:txBody>
      </p:sp>
      <p:pic>
        <p:nvPicPr>
          <p:cNvPr id="6" name="Picture 5" descr="A close up of an animal&#10;&#10;Description automatically generated">
            <a:extLst>
              <a:ext uri="{FF2B5EF4-FFF2-40B4-BE49-F238E27FC236}">
                <a16:creationId xmlns:a16="http://schemas.microsoft.com/office/drawing/2014/main" id="{AC6AC256-FECD-4D0C-B97C-1CD9FA10798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186"/>
          <a:stretch/>
        </p:blipFill>
        <p:spPr>
          <a:xfrm>
            <a:off x="3810000" y="1642820"/>
            <a:ext cx="4572000" cy="471923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6F1FC32-1BFE-4E05-89A2-1347F9167247}"/>
              </a:ext>
            </a:extLst>
          </p:cNvPr>
          <p:cNvSpPr/>
          <p:nvPr/>
        </p:nvSpPr>
        <p:spPr>
          <a:xfrm>
            <a:off x="399618" y="1642820"/>
            <a:ext cx="28377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http://spockframework.org/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48DACEF-55F3-4B98-BEE9-CEF0F5E4847C}"/>
              </a:ext>
            </a:extLst>
          </p:cNvPr>
          <p:cNvSpPr/>
          <p:nvPr/>
        </p:nvSpPr>
        <p:spPr>
          <a:xfrm>
            <a:off x="399618" y="2153229"/>
            <a:ext cx="23811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4"/>
              </a:rPr>
              <a:t>http://groovy-lang.org/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08350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structure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550BAA-4A93-7C4F-9F93-F6DAD9B885B8}"/>
              </a:ext>
            </a:extLst>
          </p:cNvPr>
          <p:cNvSpPr txBox="1"/>
          <p:nvPr/>
        </p:nvSpPr>
        <p:spPr>
          <a:xfrm>
            <a:off x="1258111" y="6503131"/>
            <a:ext cx="3229583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US" sz="933" dirty="0">
                <a:solidFill>
                  <a:srgbClr val="FFFFFF"/>
                </a:solidFill>
                <a:latin typeface="Calibri Light"/>
              </a:rPr>
              <a:t>CONFIDENTIAL  |  © 2019 EPAM Systems, Inc.</a:t>
            </a:r>
            <a:endParaRPr lang="en-US" sz="933" dirty="0">
              <a:solidFill>
                <a:srgbClr val="222222"/>
              </a:solidFill>
              <a:latin typeface="Calibri Ligh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DF6D7B4-6132-4671-AAE7-3707A4C4A7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677" y="1354377"/>
            <a:ext cx="6451047" cy="3380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2731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structure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550BAA-4A93-7C4F-9F93-F6DAD9B885B8}"/>
              </a:ext>
            </a:extLst>
          </p:cNvPr>
          <p:cNvSpPr txBox="1"/>
          <p:nvPr/>
        </p:nvSpPr>
        <p:spPr>
          <a:xfrm>
            <a:off x="1258111" y="6503131"/>
            <a:ext cx="3229583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US" sz="933" dirty="0">
                <a:solidFill>
                  <a:srgbClr val="FFFFFF"/>
                </a:solidFill>
                <a:latin typeface="Calibri Light"/>
              </a:rPr>
              <a:t>CONFIDENTIAL  |  © 2019 EPAM Systems, Inc.</a:t>
            </a:r>
            <a:endParaRPr lang="en-US" sz="933" dirty="0">
              <a:solidFill>
                <a:srgbClr val="222222"/>
              </a:solidFill>
              <a:latin typeface="Calibri Ligh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BFC87D-1B9A-433D-8886-56FA19EF3F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486" y="1309230"/>
            <a:ext cx="5892546" cy="3947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3704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Terminology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550BAA-4A93-7C4F-9F93-F6DAD9B885B8}"/>
              </a:ext>
            </a:extLst>
          </p:cNvPr>
          <p:cNvSpPr txBox="1"/>
          <p:nvPr/>
        </p:nvSpPr>
        <p:spPr>
          <a:xfrm>
            <a:off x="1258111" y="6503131"/>
            <a:ext cx="3229583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US" sz="933" dirty="0">
                <a:solidFill>
                  <a:srgbClr val="FFFFFF"/>
                </a:solidFill>
                <a:latin typeface="Calibri Light"/>
              </a:rPr>
              <a:t>CONFIDENTIAL  |  © 2019 EPAM Systems, Inc.</a:t>
            </a:r>
            <a:endParaRPr lang="en-US" sz="933" dirty="0">
              <a:solidFill>
                <a:srgbClr val="222222"/>
              </a:solidFill>
              <a:latin typeface="Calibri Light"/>
            </a:endParaRP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4560C7FF-A0A2-4856-AA7B-DECF047CF0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4440711"/>
              </p:ext>
            </p:extLst>
          </p:nvPr>
        </p:nvGraphicFramePr>
        <p:xfrm>
          <a:off x="480486" y="1199226"/>
          <a:ext cx="9239250" cy="2286000"/>
        </p:xfrm>
        <a:graphic>
          <a:graphicData uri="http://schemas.openxmlformats.org/drawingml/2006/table">
            <a:tbl>
              <a:tblPr/>
              <a:tblGrid>
                <a:gridCol w="4619625">
                  <a:extLst>
                    <a:ext uri="{9D8B030D-6E8A-4147-A177-3AD203B41FA5}">
                      <a16:colId xmlns:a16="http://schemas.microsoft.com/office/drawing/2014/main" val="2051183021"/>
                    </a:ext>
                  </a:extLst>
                </a:gridCol>
                <a:gridCol w="4619625">
                  <a:extLst>
                    <a:ext uri="{9D8B030D-6E8A-4147-A177-3AD203B41FA5}">
                      <a16:colId xmlns:a16="http://schemas.microsoft.com/office/drawing/2014/main" val="285881738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rtl="0" fontAlgn="t"/>
                      <a:r>
                        <a:rPr lang="en-US" b="1">
                          <a:effectLst/>
                        </a:rPr>
                        <a:t>Spock</a:t>
                      </a:r>
                    </a:p>
                  </a:txBody>
                  <a:tcPr>
                    <a:lnL w="9525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b="1" dirty="0">
                          <a:effectLst/>
                        </a:rPr>
                        <a:t>JUnit</a:t>
                      </a:r>
                    </a:p>
                  </a:txBody>
                  <a:tcPr>
                    <a:lnL w="9525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0505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rtl="0" fontAlgn="t"/>
                      <a:r>
                        <a:rPr lang="en-US" b="0" dirty="0">
                          <a:effectLst/>
                          <a:latin typeface="inherit"/>
                        </a:rPr>
                        <a:t>Specification</a:t>
                      </a:r>
                    </a:p>
                  </a:txBody>
                  <a:tcPr>
                    <a:lnL w="9525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b="0">
                          <a:effectLst/>
                          <a:latin typeface="inherit"/>
                        </a:rPr>
                        <a:t>Test class</a:t>
                      </a:r>
                    </a:p>
                  </a:txBody>
                  <a:tcPr>
                    <a:lnL w="9525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89341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rtl="0" fontAlgn="t"/>
                      <a:r>
                        <a:rPr lang="en-US" b="0" dirty="0">
                          <a:effectLst/>
                          <a:latin typeface="inherit"/>
                        </a:rPr>
                        <a:t>Feature</a:t>
                      </a:r>
                    </a:p>
                  </a:txBody>
                  <a:tcPr>
                    <a:lnL w="9525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b="0" dirty="0">
                          <a:effectLst/>
                          <a:latin typeface="inherit"/>
                        </a:rPr>
                        <a:t>Test</a:t>
                      </a:r>
                    </a:p>
                  </a:txBody>
                  <a:tcPr>
                    <a:lnL w="9525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633318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rtl="0" fontAlgn="t"/>
                      <a:r>
                        <a:rPr lang="en-US" b="0" dirty="0">
                          <a:effectLst/>
                          <a:latin typeface="inherit"/>
                        </a:rPr>
                        <a:t>Feature method</a:t>
                      </a:r>
                    </a:p>
                  </a:txBody>
                  <a:tcPr>
                    <a:lnL w="9525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b="0" dirty="0">
                          <a:effectLst/>
                          <a:latin typeface="inherit"/>
                        </a:rPr>
                        <a:t>Test method</a:t>
                      </a:r>
                    </a:p>
                  </a:txBody>
                  <a:tcPr>
                    <a:lnL w="9525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2915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rtl="0" fontAlgn="t"/>
                      <a:r>
                        <a:rPr lang="en-US" b="0" dirty="0">
                          <a:effectLst/>
                          <a:latin typeface="inherit"/>
                        </a:rPr>
                        <a:t>System Under Specification</a:t>
                      </a:r>
                    </a:p>
                  </a:txBody>
                  <a:tcPr>
                    <a:lnL w="9525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b="0" dirty="0">
                          <a:effectLst/>
                          <a:latin typeface="inherit"/>
                        </a:rPr>
                        <a:t>System Under Test</a:t>
                      </a:r>
                    </a:p>
                  </a:txBody>
                  <a:tcPr>
                    <a:lnL w="9525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70106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949527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Specification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550BAA-4A93-7C4F-9F93-F6DAD9B885B8}"/>
              </a:ext>
            </a:extLst>
          </p:cNvPr>
          <p:cNvSpPr txBox="1"/>
          <p:nvPr/>
        </p:nvSpPr>
        <p:spPr>
          <a:xfrm>
            <a:off x="1258111" y="6503131"/>
            <a:ext cx="3229583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US" sz="933" dirty="0">
                <a:solidFill>
                  <a:srgbClr val="FFFFFF"/>
                </a:solidFill>
                <a:latin typeface="Calibri Light"/>
              </a:rPr>
              <a:t>CONFIDENTIAL  |  © 2019 EPAM Systems, Inc.</a:t>
            </a:r>
            <a:endParaRPr lang="en-US" sz="933" dirty="0">
              <a:solidFill>
                <a:srgbClr val="222222"/>
              </a:solidFill>
              <a:latin typeface="Calibri Light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2436758-93D0-4451-9685-0249187821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486" y="1195767"/>
            <a:ext cx="6288066" cy="13234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>
                <a:solidFill>
                  <a:srgbClr val="00004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spock.lang.Specification</a:t>
            </a:r>
            <a:endParaRPr lang="en-US" altLang="en-US" sz="16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600" b="1" i="0" u="none" strike="noStrike" cap="none" normalizeH="0" baseline="0" dirty="0">
              <a:ln>
                <a:noFill/>
              </a:ln>
              <a:solidFill>
                <a:srgbClr val="000043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4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FirstSpecification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4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extends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Specification {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6633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Specification base class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550BAA-4A93-7C4F-9F93-F6DAD9B885B8}"/>
              </a:ext>
            </a:extLst>
          </p:cNvPr>
          <p:cNvSpPr txBox="1"/>
          <p:nvPr/>
        </p:nvSpPr>
        <p:spPr>
          <a:xfrm>
            <a:off x="1258111" y="6503131"/>
            <a:ext cx="3229583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US" sz="933" dirty="0">
                <a:solidFill>
                  <a:srgbClr val="FFFFFF"/>
                </a:solidFill>
                <a:latin typeface="Calibri Light"/>
              </a:rPr>
              <a:t>CONFIDENTIAL  |  © 2019 EPAM Systems, Inc.</a:t>
            </a:r>
            <a:endParaRPr lang="en-US" sz="933" dirty="0">
              <a:solidFill>
                <a:srgbClr val="222222"/>
              </a:solidFill>
              <a:latin typeface="Calibri Ligh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02E4D0-2678-4C97-A2AD-ED819ACA10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486" y="1221222"/>
            <a:ext cx="7122813" cy="5173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7659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Specification internals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550BAA-4A93-7C4F-9F93-F6DAD9B885B8}"/>
              </a:ext>
            </a:extLst>
          </p:cNvPr>
          <p:cNvSpPr txBox="1"/>
          <p:nvPr/>
        </p:nvSpPr>
        <p:spPr>
          <a:xfrm>
            <a:off x="1258111" y="6503131"/>
            <a:ext cx="3229583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US" sz="933" dirty="0">
                <a:solidFill>
                  <a:srgbClr val="FFFFFF"/>
                </a:solidFill>
                <a:latin typeface="Calibri Light"/>
              </a:rPr>
              <a:t>CONFIDENTIAL  |  © 2019 EPAM Systems, Inc.</a:t>
            </a:r>
            <a:endParaRPr lang="en-US" sz="933" dirty="0">
              <a:solidFill>
                <a:srgbClr val="222222"/>
              </a:solidFill>
              <a:latin typeface="Calibri Light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2436758-93D0-4451-9685-0249187821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486" y="1250643"/>
            <a:ext cx="6288066" cy="156966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4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FirstSpecification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4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extends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Specification {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fields</a:t>
            </a:r>
            <a:endParaRPr lang="en-US" altLang="en-US" sz="4000" dirty="0">
              <a:latin typeface="Arial" panose="020B0604020202020204" pitchFamily="34" charset="0"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fixture methods</a:t>
            </a:r>
            <a:endParaRPr lang="en-US" altLang="en-US" sz="4000" dirty="0">
              <a:latin typeface="Arial" panose="020B0604020202020204" pitchFamily="34" charset="0"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feature methods</a:t>
            </a:r>
            <a:endParaRPr lang="en-US" altLang="en-US" sz="4000" dirty="0">
              <a:latin typeface="Arial" panose="020B0604020202020204" pitchFamily="34" charset="0"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helper methods</a:t>
            </a:r>
            <a:endParaRPr lang="en-US" altLang="en-US" sz="1600" b="1" dirty="0">
              <a:solidFill>
                <a:srgbClr val="00004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55631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Fields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550BAA-4A93-7C4F-9F93-F6DAD9B885B8}"/>
              </a:ext>
            </a:extLst>
          </p:cNvPr>
          <p:cNvSpPr txBox="1"/>
          <p:nvPr/>
        </p:nvSpPr>
        <p:spPr>
          <a:xfrm>
            <a:off x="1258111" y="6503131"/>
            <a:ext cx="3229583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US" sz="933" dirty="0">
                <a:solidFill>
                  <a:srgbClr val="FFFFFF"/>
                </a:solidFill>
                <a:latin typeface="Calibri Light"/>
              </a:rPr>
              <a:t>CONFIDENTIAL  |  © 2019 EPAM Systems, Inc.</a:t>
            </a:r>
            <a:endParaRPr lang="en-US" sz="933" dirty="0">
              <a:solidFill>
                <a:srgbClr val="222222"/>
              </a:solidFill>
              <a:latin typeface="Calibri Light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2436758-93D0-4451-9685-0249187821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486" y="1004423"/>
            <a:ext cx="6288066" cy="206210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4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FirstSpecification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4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extends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Specification {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b="1" dirty="0">
                <a:solidFill>
                  <a:srgbClr val="00004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obj = new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ClassUnderSpecification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b="1" dirty="0">
                <a:solidFill>
                  <a:srgbClr val="00004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coll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new Collaborator()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@Shared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</a:t>
            </a:r>
            <a:r>
              <a:rPr lang="en-US" altLang="en-US" sz="160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altLang="en-US" sz="1600" b="1" dirty="0">
                <a:solidFill>
                  <a:srgbClr val="00004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VeryExpensiveResource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en-US" altLang="en-US" sz="4000" dirty="0"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91048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80486" y="304800"/>
            <a:ext cx="11235265" cy="402336"/>
          </a:xfrm>
        </p:spPr>
        <p:txBody>
          <a:bodyPr/>
          <a:lstStyle/>
          <a:p>
            <a:r>
              <a:rPr lang="en-US" sz="2670" dirty="0"/>
              <a:t>About me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ru-RU" sz="2400" dirty="0"/>
              <a:t>Максим Выпов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Java Developer</a:t>
            </a:r>
          </a:p>
          <a:p>
            <a:pPr>
              <a:lnSpc>
                <a:spcPct val="150000"/>
              </a:lnSpc>
            </a:pPr>
            <a:r>
              <a:rPr lang="ru-RU" sz="2400" dirty="0"/>
              <a:t>Пишу код и тесты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727CB5-094D-B940-A7AF-F67F1ED379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914377"/>
            <a:fld id="{3A707DD9-E92B-45E8-BE0A-E6B2EDF345EB}" type="slidenum">
              <a:rPr lang="en-US">
                <a:latin typeface="Calibri Light"/>
              </a:rPr>
              <a:pPr defTabSz="914377"/>
              <a:t>2</a:t>
            </a:fld>
            <a:endParaRPr lang="en-US" dirty="0">
              <a:latin typeface="Calibri Light"/>
            </a:endParaRPr>
          </a:p>
        </p:txBody>
      </p:sp>
      <p:pic>
        <p:nvPicPr>
          <p:cNvPr id="8" name="Picture 7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53E8E3D3-9D82-4364-8175-357823316C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6233" y="1156255"/>
            <a:ext cx="4545489" cy="4545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3407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Fixture methods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550BAA-4A93-7C4F-9F93-F6DAD9B885B8}"/>
              </a:ext>
            </a:extLst>
          </p:cNvPr>
          <p:cNvSpPr txBox="1"/>
          <p:nvPr/>
        </p:nvSpPr>
        <p:spPr>
          <a:xfrm>
            <a:off x="1258111" y="6503131"/>
            <a:ext cx="3229583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US" sz="933" dirty="0">
                <a:solidFill>
                  <a:srgbClr val="FFFFFF"/>
                </a:solidFill>
                <a:latin typeface="Calibri Light"/>
              </a:rPr>
              <a:t>CONFIDENTIAL  |  © 2019 EPAM Systems, Inc.</a:t>
            </a:r>
            <a:endParaRPr lang="en-US" sz="933" dirty="0">
              <a:solidFill>
                <a:srgbClr val="222222"/>
              </a:solidFill>
              <a:latin typeface="Calibri Light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2436758-93D0-4451-9685-0249187821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486" y="1127533"/>
            <a:ext cx="3332098" cy="181588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>
                <a:solidFill>
                  <a:srgbClr val="00004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setupSpec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{}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lang="en-US" altLang="en-US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b="1" dirty="0">
                <a:solidFill>
                  <a:srgbClr val="00004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setup() {}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lang="en-US" altLang="en-US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b="1" dirty="0">
                <a:solidFill>
                  <a:srgbClr val="00004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cleanup() {}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lang="en-US" altLang="en-US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b="1" dirty="0">
                <a:solidFill>
                  <a:srgbClr val="00004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cleanupSpec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{}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AAED9E1B-EC1B-4E5F-826C-0C81968E19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0" y="1127533"/>
            <a:ext cx="2061275" cy="181588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  <a:t>BeforeClass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rgbClr val="80800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rgbClr val="808000"/>
              </a:solidFill>
              <a:effectLst/>
              <a:latin typeface="Consolas" panose="020B06090202040302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>
                <a:solidFill>
                  <a:srgbClr val="808000"/>
                </a:solidFill>
                <a:latin typeface="Consolas" panose="020B0609020204030204" pitchFamily="49" charset="0"/>
              </a:rPr>
              <a:t>@Before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600" dirty="0">
              <a:latin typeface="Arial" panose="020B060402020202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>
                <a:solidFill>
                  <a:srgbClr val="808000"/>
                </a:solidFill>
                <a:latin typeface="Consolas" panose="020B0609020204030204" pitchFamily="49" charset="0"/>
              </a:rPr>
              <a:t>@After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600" dirty="0">
              <a:latin typeface="Arial" panose="020B060402020202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>
                <a:solidFill>
                  <a:srgbClr val="808000"/>
                </a:solidFill>
                <a:latin typeface="Consolas" panose="020B0609020204030204" pitchFamily="49" charset="0"/>
              </a:rPr>
              <a:t>@</a:t>
            </a:r>
            <a:r>
              <a:rPr lang="en-US" altLang="en-US" sz="1600" dirty="0" err="1">
                <a:solidFill>
                  <a:srgbClr val="808000"/>
                </a:solidFill>
                <a:latin typeface="Consolas" panose="020B0609020204030204" pitchFamily="49" charset="0"/>
              </a:rPr>
              <a:t>AfterClass</a:t>
            </a:r>
            <a:endParaRPr lang="en-US" altLang="en-US" sz="1600" dirty="0">
              <a:latin typeface="Arial" panose="020B0604020202020204" pitchFamily="34" charset="0"/>
            </a:endParaRPr>
          </a:p>
        </p:txBody>
      </p:sp>
      <p:pic>
        <p:nvPicPr>
          <p:cNvPr id="7" name="Picture 6" descr="A picture containing appliance&#10;&#10;Description automatically generated">
            <a:extLst>
              <a:ext uri="{FF2B5EF4-FFF2-40B4-BE49-F238E27FC236}">
                <a16:creationId xmlns:a16="http://schemas.microsoft.com/office/drawing/2014/main" id="{3B698ACF-575D-4815-A396-FDEFB6CE76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035" y="3936507"/>
            <a:ext cx="1905000" cy="1905000"/>
          </a:xfrm>
          <a:prstGeom prst="rect">
            <a:avLst/>
          </a:prstGeom>
        </p:spPr>
      </p:pic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50671903-7075-4C89-8255-8FC77D1D87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566" y="2943415"/>
            <a:ext cx="3048264" cy="3048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1016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method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550BAA-4A93-7C4F-9F93-F6DAD9B885B8}"/>
              </a:ext>
            </a:extLst>
          </p:cNvPr>
          <p:cNvSpPr txBox="1"/>
          <p:nvPr/>
        </p:nvSpPr>
        <p:spPr>
          <a:xfrm>
            <a:off x="1258111" y="6503131"/>
            <a:ext cx="3229583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US" sz="933" dirty="0">
                <a:solidFill>
                  <a:srgbClr val="FFFFFF"/>
                </a:solidFill>
                <a:latin typeface="Calibri Light"/>
              </a:rPr>
              <a:t>CONFIDENTIAL  |  © 2019 EPAM Systems, Inc.</a:t>
            </a:r>
            <a:endParaRPr lang="en-US" sz="933" dirty="0">
              <a:solidFill>
                <a:srgbClr val="222222"/>
              </a:solidFill>
              <a:latin typeface="Calibri Light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2436758-93D0-4451-9685-0249187821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486" y="1250171"/>
            <a:ext cx="6288066" cy="181588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4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FirstSpecification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4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extends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Specification {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600" b="1" dirty="0">
              <a:solidFill>
                <a:srgbClr val="00004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>
                <a:solidFill>
                  <a:srgbClr val="00004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 </a:t>
            </a:r>
            <a:r>
              <a:rPr lang="en-US" altLang="en-US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"one plus one should equal two"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expect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 </a:t>
            </a:r>
            <a: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== </a:t>
            </a:r>
            <a: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b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51979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/>
              <a:t>AAA pattern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550BAA-4A93-7C4F-9F93-F6DAD9B885B8}"/>
              </a:ext>
            </a:extLst>
          </p:cNvPr>
          <p:cNvSpPr txBox="1"/>
          <p:nvPr/>
        </p:nvSpPr>
        <p:spPr>
          <a:xfrm>
            <a:off x="1258111" y="6503131"/>
            <a:ext cx="3229583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US" sz="933" dirty="0">
                <a:solidFill>
                  <a:schemeClr val="bg1"/>
                </a:solidFill>
                <a:latin typeface="+mj-lt"/>
              </a:rPr>
              <a:t>CONFIDENTIAL  |  © 2019 EPAM Systems, Inc.</a:t>
            </a:r>
            <a:endParaRPr lang="en-US" sz="933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457449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/>
              <a:t>AAA pattern – TDD - Arrange Act Assert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550BAA-4A93-7C4F-9F93-F6DAD9B885B8}"/>
              </a:ext>
            </a:extLst>
          </p:cNvPr>
          <p:cNvSpPr txBox="1"/>
          <p:nvPr/>
        </p:nvSpPr>
        <p:spPr>
          <a:xfrm>
            <a:off x="1258111" y="6503131"/>
            <a:ext cx="3229583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US" sz="933" dirty="0">
                <a:solidFill>
                  <a:schemeClr val="bg1"/>
                </a:solidFill>
                <a:latin typeface="+mj-lt"/>
              </a:rPr>
              <a:t>CONFIDENTIAL  |  © 2019 EPAM Systems, Inc.</a:t>
            </a:r>
            <a:endParaRPr lang="en-US" sz="933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747751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/>
              <a:t>AAA pattern – TDD - Arrange Act Assert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550BAA-4A93-7C4F-9F93-F6DAD9B885B8}"/>
              </a:ext>
            </a:extLst>
          </p:cNvPr>
          <p:cNvSpPr txBox="1"/>
          <p:nvPr/>
        </p:nvSpPr>
        <p:spPr>
          <a:xfrm>
            <a:off x="1258111" y="6503131"/>
            <a:ext cx="3229583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US" sz="933" dirty="0">
                <a:solidFill>
                  <a:schemeClr val="bg1"/>
                </a:solidFill>
                <a:latin typeface="+mj-lt"/>
              </a:rPr>
              <a:t>CONFIDENTIAL  |  © 2019 EPAM Systems, Inc.</a:t>
            </a:r>
            <a:endParaRPr lang="en-US" sz="933" dirty="0">
              <a:latin typeface="+mj-lt"/>
            </a:endParaRPr>
          </a:p>
        </p:txBody>
      </p:sp>
      <p:pic>
        <p:nvPicPr>
          <p:cNvPr id="6" name="Picture 5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AAC60E88-66FC-4167-B69D-8AD8E17419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2211916"/>
            <a:ext cx="2286000" cy="298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4341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/>
              <a:t>GWT – pattern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550BAA-4A93-7C4F-9F93-F6DAD9B885B8}"/>
              </a:ext>
            </a:extLst>
          </p:cNvPr>
          <p:cNvSpPr txBox="1"/>
          <p:nvPr/>
        </p:nvSpPr>
        <p:spPr>
          <a:xfrm>
            <a:off x="1258111" y="6503131"/>
            <a:ext cx="3229583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US" sz="933" dirty="0">
                <a:solidFill>
                  <a:schemeClr val="bg1"/>
                </a:solidFill>
                <a:latin typeface="+mj-lt"/>
              </a:rPr>
              <a:t>CONFIDENTIAL  |  © 2019 EPAM Systems, Inc.</a:t>
            </a:r>
            <a:endParaRPr lang="en-US" sz="933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680196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/>
              <a:t>GWT – pattern BDD – Given When Then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550BAA-4A93-7C4F-9F93-F6DAD9B885B8}"/>
              </a:ext>
            </a:extLst>
          </p:cNvPr>
          <p:cNvSpPr txBox="1"/>
          <p:nvPr/>
        </p:nvSpPr>
        <p:spPr>
          <a:xfrm>
            <a:off x="1258111" y="6503131"/>
            <a:ext cx="3229583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US" sz="933" dirty="0">
                <a:solidFill>
                  <a:schemeClr val="bg1"/>
                </a:solidFill>
                <a:latin typeface="+mj-lt"/>
              </a:rPr>
              <a:t>CONFIDENTIAL  |  © 2019 EPAM Systems, Inc.</a:t>
            </a:r>
            <a:endParaRPr lang="en-US" sz="933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629000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/>
              <a:t>GWT – pattern BDD – Given When Then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550BAA-4A93-7C4F-9F93-F6DAD9B885B8}"/>
              </a:ext>
            </a:extLst>
          </p:cNvPr>
          <p:cNvSpPr txBox="1"/>
          <p:nvPr/>
        </p:nvSpPr>
        <p:spPr>
          <a:xfrm>
            <a:off x="1258111" y="6503131"/>
            <a:ext cx="3229583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US" sz="933" dirty="0">
                <a:solidFill>
                  <a:schemeClr val="bg1"/>
                </a:solidFill>
                <a:latin typeface="+mj-lt"/>
              </a:rPr>
              <a:t>CONFIDENTIAL  |  © 2019 EPAM Systems, Inc.</a:t>
            </a:r>
            <a:endParaRPr lang="en-US" sz="933" dirty="0">
              <a:latin typeface="+mj-lt"/>
            </a:endParaRPr>
          </a:p>
        </p:txBody>
      </p:sp>
      <p:pic>
        <p:nvPicPr>
          <p:cNvPr id="6" name="Picture 5" descr="A person wearing glasses and smiling at the camera&#10;&#10;Description automatically generated">
            <a:extLst>
              <a:ext uri="{FF2B5EF4-FFF2-40B4-BE49-F238E27FC236}">
                <a16:creationId xmlns:a16="http://schemas.microsoft.com/office/drawing/2014/main" id="{62628D15-2552-4F72-BDA9-A4D417636F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1799166"/>
            <a:ext cx="381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6263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we need Blocks?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550BAA-4A93-7C4F-9F93-F6DAD9B885B8}"/>
              </a:ext>
            </a:extLst>
          </p:cNvPr>
          <p:cNvSpPr txBox="1"/>
          <p:nvPr/>
        </p:nvSpPr>
        <p:spPr>
          <a:xfrm>
            <a:off x="1258111" y="6503131"/>
            <a:ext cx="3229583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US" sz="933" dirty="0">
                <a:solidFill>
                  <a:schemeClr val="bg1"/>
                </a:solidFill>
                <a:latin typeface="+mj-lt"/>
              </a:rPr>
              <a:t>CONFIDENTIAL  |  © 2019 EPAM Systems, Inc.</a:t>
            </a:r>
            <a:endParaRPr lang="en-US" sz="933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380566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we need Blocks?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550BAA-4A93-7C4F-9F93-F6DAD9B885B8}"/>
              </a:ext>
            </a:extLst>
          </p:cNvPr>
          <p:cNvSpPr txBox="1"/>
          <p:nvPr/>
        </p:nvSpPr>
        <p:spPr>
          <a:xfrm>
            <a:off x="1258111" y="6503131"/>
            <a:ext cx="3229583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US" sz="933" dirty="0">
                <a:solidFill>
                  <a:schemeClr val="bg1"/>
                </a:solidFill>
                <a:latin typeface="+mj-lt"/>
              </a:rPr>
              <a:t>CONFIDENTIAL  |  © 2019 EPAM Systems, Inc.</a:t>
            </a:r>
            <a:endParaRPr lang="en-US" sz="933" dirty="0">
              <a:latin typeface="+mj-lt"/>
            </a:endParaRPr>
          </a:p>
        </p:txBody>
      </p:sp>
      <p:pic>
        <p:nvPicPr>
          <p:cNvPr id="5" name="Picture 4" descr="A picture containing table, mirror, light, sitting&#10;&#10;Description automatically generated">
            <a:extLst>
              <a:ext uri="{FF2B5EF4-FFF2-40B4-BE49-F238E27FC236}">
                <a16:creationId xmlns:a16="http://schemas.microsoft.com/office/drawing/2014/main" id="{4B4BBFB5-9AE8-4CB7-8CEB-8E7F87AB9C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1234440"/>
            <a:ext cx="3657600" cy="4389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8976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Intro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4" name="Text Placeholder 2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7" name="Text Placeholder 26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BASICS</a:t>
            </a:r>
          </a:p>
        </p:txBody>
      </p:sp>
      <p:sp>
        <p:nvSpPr>
          <p:cNvPr id="28" name="Text Placeholder 27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DATA DRIVEN</a:t>
            </a:r>
          </a:p>
        </p:txBody>
      </p:sp>
      <p:sp>
        <p:nvSpPr>
          <p:cNvPr id="29" name="Text Placeholder 28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interactions</a:t>
            </a:r>
          </a:p>
        </p:txBody>
      </p:sp>
      <p:sp>
        <p:nvSpPr>
          <p:cNvPr id="30" name="Text Placeholder 29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extensions</a:t>
            </a:r>
          </a:p>
        </p:txBody>
      </p:sp>
      <p:sp>
        <p:nvSpPr>
          <p:cNvPr id="31" name="Text Placeholder 30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11C89A-3E1B-FF47-B76F-3E8ED7756F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914377"/>
            <a:fld id="{3A707DD9-E92B-45E8-BE0A-E6B2EDF345EB}" type="slidenum">
              <a:rPr lang="en-US">
                <a:latin typeface="Calibri Light"/>
              </a:rPr>
              <a:pPr defTabSz="914377"/>
              <a:t>3</a:t>
            </a:fld>
            <a:endParaRPr lang="en-US" dirty="0">
              <a:latin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35682119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Junit GWT blocks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550BAA-4A93-7C4F-9F93-F6DAD9B885B8}"/>
              </a:ext>
            </a:extLst>
          </p:cNvPr>
          <p:cNvSpPr txBox="1"/>
          <p:nvPr/>
        </p:nvSpPr>
        <p:spPr>
          <a:xfrm>
            <a:off x="1258111" y="6503131"/>
            <a:ext cx="3229583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US" sz="933" dirty="0">
                <a:solidFill>
                  <a:srgbClr val="FFFFFF"/>
                </a:solidFill>
                <a:latin typeface="Calibri Light"/>
              </a:rPr>
              <a:t>CONFIDENTIAL  |  © 2019 EPAM Systems, Inc.</a:t>
            </a:r>
            <a:endParaRPr lang="en-US" sz="933" dirty="0">
              <a:solidFill>
                <a:srgbClr val="222222"/>
              </a:solidFill>
              <a:latin typeface="Calibri Light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2436758-93D0-4451-9685-0249187821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486" y="1217700"/>
            <a:ext cx="7373333" cy="304698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@Test</a:t>
            </a:r>
            <a:br>
              <a:rPr lang="en-US" altLang="en-US" sz="16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void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two_plus_two_should_equal_four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Given</a:t>
            </a:r>
            <a:br>
              <a:rPr lang="en-US" altLang="en-US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left = </a:t>
            </a:r>
            <a: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right = </a:t>
            </a:r>
            <a: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When</a:t>
            </a:r>
            <a:br>
              <a:rPr lang="en-US" altLang="en-US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result = left + right;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Then</a:t>
            </a:r>
            <a:br>
              <a:rPr lang="en-US" altLang="en-US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i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assertTrue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(result == </a:t>
            </a:r>
            <a: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altLang="en-US" sz="40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976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Junit GWT blocks                                        Spock GWT blocks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550BAA-4A93-7C4F-9F93-F6DAD9B885B8}"/>
              </a:ext>
            </a:extLst>
          </p:cNvPr>
          <p:cNvSpPr txBox="1"/>
          <p:nvPr/>
        </p:nvSpPr>
        <p:spPr>
          <a:xfrm>
            <a:off x="1258111" y="6503131"/>
            <a:ext cx="3229583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US" sz="933" dirty="0">
                <a:solidFill>
                  <a:srgbClr val="FFFFFF"/>
                </a:solidFill>
                <a:latin typeface="Calibri Light"/>
              </a:rPr>
              <a:t>CONFIDENTIAL  |  © 2019 EPAM Systems, Inc.</a:t>
            </a:r>
            <a:endParaRPr lang="en-US" sz="933" dirty="0">
              <a:solidFill>
                <a:srgbClr val="222222"/>
              </a:solidFill>
              <a:latin typeface="Calibri Light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2436758-93D0-4451-9685-0249187821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493" y="1217700"/>
            <a:ext cx="5824933" cy="304698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@Test</a:t>
            </a:r>
            <a:br>
              <a:rPr lang="en-US" altLang="en-US" sz="16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void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two_plus_two_should_equal_four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Given</a:t>
            </a:r>
            <a:br>
              <a:rPr lang="en-US" altLang="en-US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left = </a:t>
            </a:r>
            <a: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right = </a:t>
            </a:r>
            <a: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When</a:t>
            </a:r>
            <a:br>
              <a:rPr lang="en-US" altLang="en-US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result = left + right;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Then</a:t>
            </a:r>
            <a:br>
              <a:rPr lang="en-US" altLang="en-US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i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assertTrue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(result == </a:t>
            </a:r>
            <a: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altLang="en-US" sz="4000" dirty="0"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CFE4EABA-D252-4945-906F-861278E72C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34837" y="1463921"/>
            <a:ext cx="5087600" cy="280076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>
                <a:solidFill>
                  <a:srgbClr val="00004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 </a:t>
            </a:r>
            <a:r>
              <a:rPr lang="en-US" altLang="en-US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"two plus two should equal four"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given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b="1" dirty="0">
                <a:solidFill>
                  <a:srgbClr val="00004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left = </a:t>
            </a:r>
            <a: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b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b="1" dirty="0">
                <a:solidFill>
                  <a:srgbClr val="00004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right = </a:t>
            </a:r>
            <a: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b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when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b="1" dirty="0">
                <a:solidFill>
                  <a:srgbClr val="00004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result = left + right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then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result == </a:t>
            </a:r>
            <a: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b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altLang="en-US" sz="40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45075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Blocks and phases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550BAA-4A93-7C4F-9F93-F6DAD9B885B8}"/>
              </a:ext>
            </a:extLst>
          </p:cNvPr>
          <p:cNvSpPr txBox="1"/>
          <p:nvPr/>
        </p:nvSpPr>
        <p:spPr>
          <a:xfrm>
            <a:off x="1258111" y="6503131"/>
            <a:ext cx="3229583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US" sz="933" dirty="0">
                <a:solidFill>
                  <a:srgbClr val="FFFFFF"/>
                </a:solidFill>
                <a:latin typeface="Calibri Light"/>
              </a:rPr>
              <a:t>CONFIDENTIAL  |  © 2019 EPAM Systems, Inc.</a:t>
            </a:r>
            <a:endParaRPr lang="en-US" sz="933" dirty="0">
              <a:solidFill>
                <a:srgbClr val="222222"/>
              </a:solidFill>
              <a:latin typeface="Calibri Light"/>
            </a:endParaRPr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EA2B19CB-4E07-4776-AE4D-05F1AD83B6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807" y="1400184"/>
            <a:ext cx="5066952" cy="4327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6317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Given is optional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550BAA-4A93-7C4F-9F93-F6DAD9B885B8}"/>
              </a:ext>
            </a:extLst>
          </p:cNvPr>
          <p:cNvSpPr txBox="1"/>
          <p:nvPr/>
        </p:nvSpPr>
        <p:spPr>
          <a:xfrm>
            <a:off x="1258111" y="6503131"/>
            <a:ext cx="3229583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US" sz="933" dirty="0">
                <a:solidFill>
                  <a:srgbClr val="FFFFFF"/>
                </a:solidFill>
                <a:latin typeface="Calibri Light"/>
              </a:rPr>
              <a:t>CONFIDENTIAL  |  © 2019 EPAM Systems, Inc.</a:t>
            </a:r>
            <a:endParaRPr lang="en-US" sz="933" dirty="0">
              <a:solidFill>
                <a:srgbClr val="222222"/>
              </a:solidFill>
              <a:latin typeface="Calibri Light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2436758-93D0-4451-9685-0249187821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486" y="1235931"/>
            <a:ext cx="7373333" cy="83099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given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b="1" dirty="0">
                <a:solidFill>
                  <a:srgbClr val="00004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stack = new Stack()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b="1" dirty="0">
                <a:solidFill>
                  <a:srgbClr val="00004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elem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en-US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"push me"</a:t>
            </a:r>
            <a:endParaRPr lang="en-US" altLang="en-US" sz="1600" dirty="0">
              <a:solidFill>
                <a:srgbClr val="222222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94064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and Then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550BAA-4A93-7C4F-9F93-F6DAD9B885B8}"/>
              </a:ext>
            </a:extLst>
          </p:cNvPr>
          <p:cNvSpPr txBox="1"/>
          <p:nvPr/>
        </p:nvSpPr>
        <p:spPr>
          <a:xfrm>
            <a:off x="1258111" y="6503131"/>
            <a:ext cx="3229583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US" sz="933" dirty="0">
                <a:solidFill>
                  <a:srgbClr val="FFFFFF"/>
                </a:solidFill>
                <a:latin typeface="Calibri Light"/>
              </a:rPr>
              <a:t>CONFIDENTIAL  |  © 2019 EPAM Systems, Inc.</a:t>
            </a:r>
            <a:endParaRPr lang="en-US" sz="933" dirty="0">
              <a:solidFill>
                <a:srgbClr val="222222"/>
              </a:solidFill>
              <a:latin typeface="Calibri Light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2436758-93D0-4451-9685-0249187821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495" y="1224150"/>
            <a:ext cx="5013866" cy="378565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given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b="1" dirty="0">
                <a:solidFill>
                  <a:srgbClr val="00004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left = </a:t>
            </a:r>
            <a: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b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b="1" dirty="0">
                <a:solidFill>
                  <a:srgbClr val="00004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right = </a:t>
            </a:r>
            <a: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b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when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b="1" dirty="0">
                <a:solidFill>
                  <a:srgbClr val="00004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result = left + right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then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result == </a:t>
            </a:r>
            <a: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600" dirty="0">
              <a:solidFill>
                <a:srgbClr val="0000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when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result = left - right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then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result == </a:t>
            </a:r>
            <a: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endParaRPr lang="en-US" altLang="en-US" sz="40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73225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Expect block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550BAA-4A93-7C4F-9F93-F6DAD9B885B8}"/>
              </a:ext>
            </a:extLst>
          </p:cNvPr>
          <p:cNvSpPr txBox="1"/>
          <p:nvPr/>
        </p:nvSpPr>
        <p:spPr>
          <a:xfrm>
            <a:off x="1258111" y="6503131"/>
            <a:ext cx="3229583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US" sz="933" dirty="0">
                <a:solidFill>
                  <a:srgbClr val="FFFFFF"/>
                </a:solidFill>
                <a:latin typeface="Calibri Light"/>
              </a:rPr>
              <a:t>CONFIDENTIAL  |  © 2019 EPAM Systems, Inc.</a:t>
            </a:r>
            <a:endParaRPr lang="en-US" sz="933" dirty="0">
              <a:solidFill>
                <a:srgbClr val="222222"/>
              </a:solidFill>
              <a:latin typeface="Calibri Light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2436758-93D0-4451-9685-0249187821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486" y="1340438"/>
            <a:ext cx="3539200" cy="13234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when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b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600" b="1" dirty="0">
                <a:solidFill>
                  <a:srgbClr val="000043"/>
                </a:solidFill>
                <a:latin typeface="Consolas" panose="020B0609020204030204" pitchFamily="49" charset="0"/>
              </a:rPr>
              <a:t>def 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result = </a:t>
            </a:r>
            <a:r>
              <a:rPr lang="en-US" alt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2 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+ </a:t>
            </a:r>
            <a:r>
              <a:rPr lang="en-US" alt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2</a:t>
            </a:r>
            <a:br>
              <a:rPr lang="en-US" alt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</a:br>
            <a:br>
              <a:rPr lang="en-US" alt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</a:br>
            <a:r>
              <a:rPr lang="en-US" alt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then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b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result == </a:t>
            </a:r>
            <a:r>
              <a:rPr lang="en-US" alt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4</a:t>
            </a:r>
            <a:endParaRPr lang="en-US" altLang="en-US" sz="40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54264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Expect block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550BAA-4A93-7C4F-9F93-F6DAD9B885B8}"/>
              </a:ext>
            </a:extLst>
          </p:cNvPr>
          <p:cNvSpPr txBox="1"/>
          <p:nvPr/>
        </p:nvSpPr>
        <p:spPr>
          <a:xfrm>
            <a:off x="1258111" y="6503131"/>
            <a:ext cx="3229583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US" sz="933" dirty="0">
                <a:solidFill>
                  <a:srgbClr val="FFFFFF"/>
                </a:solidFill>
                <a:latin typeface="Calibri Light"/>
              </a:rPr>
              <a:t>CONFIDENTIAL  |  © 2019 EPAM Systems, Inc.</a:t>
            </a:r>
            <a:endParaRPr lang="en-US" sz="933" dirty="0">
              <a:solidFill>
                <a:srgbClr val="222222"/>
              </a:solidFill>
              <a:latin typeface="Calibri Light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2436758-93D0-4451-9685-0249187821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486" y="1340438"/>
            <a:ext cx="3539200" cy="13234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when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b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600" b="1" dirty="0">
                <a:solidFill>
                  <a:srgbClr val="000043"/>
                </a:solidFill>
                <a:latin typeface="Consolas" panose="020B0609020204030204" pitchFamily="49" charset="0"/>
              </a:rPr>
              <a:t>def 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result = </a:t>
            </a:r>
            <a:r>
              <a:rPr lang="en-US" alt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2 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+ </a:t>
            </a:r>
            <a:r>
              <a:rPr lang="en-US" alt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2</a:t>
            </a:r>
            <a:br>
              <a:rPr lang="en-US" alt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</a:br>
            <a:br>
              <a:rPr lang="en-US" alt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</a:br>
            <a:r>
              <a:rPr lang="en-US" alt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then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b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result == </a:t>
            </a:r>
            <a:r>
              <a:rPr lang="en-US" alt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4</a:t>
            </a:r>
            <a:endParaRPr lang="en-US" altLang="en-US" sz="4000" dirty="0">
              <a:latin typeface="Arial" panose="020B0604020202020204" pitchFamily="34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2DCA6782-19D7-46C1-9D65-046B1F72A9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0" y="1340438"/>
            <a:ext cx="3539200" cy="5847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expect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b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2 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+ </a:t>
            </a:r>
            <a:r>
              <a:rPr lang="en-US" alt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2 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== </a:t>
            </a:r>
            <a:r>
              <a:rPr lang="en-US" alt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4</a:t>
            </a:r>
            <a:endParaRPr lang="en-US" altLang="en-US" sz="40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34705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550BAA-4A93-7C4F-9F93-F6DAD9B885B8}"/>
              </a:ext>
            </a:extLst>
          </p:cNvPr>
          <p:cNvSpPr txBox="1"/>
          <p:nvPr/>
        </p:nvSpPr>
        <p:spPr>
          <a:xfrm>
            <a:off x="1258111" y="6503131"/>
            <a:ext cx="3229583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US" sz="933" dirty="0">
                <a:solidFill>
                  <a:srgbClr val="FFFFFF"/>
                </a:solidFill>
                <a:latin typeface="Calibri Light"/>
              </a:rPr>
              <a:t>CONFIDENTIAL  |  © 2019 EPAM Systems, Inc.</a:t>
            </a:r>
            <a:endParaRPr lang="en-US" sz="933" dirty="0">
              <a:solidFill>
                <a:srgbClr val="222222"/>
              </a:solidFill>
              <a:latin typeface="Calibri Light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2436758-93D0-4451-9685-0249187821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486" y="1257055"/>
            <a:ext cx="7373333" cy="181588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when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stack.push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elem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then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stack.isEmpty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stack.size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== </a:t>
            </a:r>
            <a: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stack.peek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==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elem</a:t>
            </a:r>
            <a:endParaRPr lang="en-US" altLang="en-US" sz="40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883206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Conditions are implicit in then and expect blocks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550BAA-4A93-7C4F-9F93-F6DAD9B885B8}"/>
              </a:ext>
            </a:extLst>
          </p:cNvPr>
          <p:cNvSpPr txBox="1"/>
          <p:nvPr/>
        </p:nvSpPr>
        <p:spPr>
          <a:xfrm>
            <a:off x="1258111" y="6503131"/>
            <a:ext cx="3229583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US" sz="933" dirty="0">
                <a:solidFill>
                  <a:srgbClr val="FFFFFF"/>
                </a:solidFill>
                <a:latin typeface="Calibri Light"/>
              </a:rPr>
              <a:t>CONFIDENTIAL  |  © 2019 EPAM Systems, Inc.</a:t>
            </a:r>
            <a:endParaRPr lang="en-US" sz="933" dirty="0">
              <a:solidFill>
                <a:srgbClr val="222222"/>
              </a:solidFill>
              <a:latin typeface="Calibri Light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2436758-93D0-4451-9685-0249187821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497" y="1257055"/>
            <a:ext cx="2728133" cy="181588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when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stack.push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elem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then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stack.isEmpty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stack.size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== </a:t>
            </a:r>
            <a: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stack.peek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==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elem</a:t>
            </a:r>
            <a:endParaRPr lang="en-US" altLang="en-US" sz="4000" dirty="0"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F98EC60-6C85-4FF4-AA2E-E63F14DAF7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12" y="1257055"/>
            <a:ext cx="3612933" cy="181588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when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stack.push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elem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then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>
                <a:solidFill>
                  <a:srgbClr val="00004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assert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stack.isEmpty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>
                <a:solidFill>
                  <a:srgbClr val="00004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assert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stack.size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== </a:t>
            </a:r>
            <a: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b="1" dirty="0">
                <a:solidFill>
                  <a:srgbClr val="00004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assert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stack.peek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==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elem</a:t>
            </a:r>
            <a:endParaRPr lang="en-US" altLang="en-US" sz="40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86952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Explicit condition outside expect and then blocks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550BAA-4A93-7C4F-9F93-F6DAD9B885B8}"/>
              </a:ext>
            </a:extLst>
          </p:cNvPr>
          <p:cNvSpPr txBox="1"/>
          <p:nvPr/>
        </p:nvSpPr>
        <p:spPr>
          <a:xfrm>
            <a:off x="1258111" y="6503131"/>
            <a:ext cx="3229583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US" sz="933" dirty="0">
                <a:solidFill>
                  <a:srgbClr val="FFFFFF"/>
                </a:solidFill>
                <a:latin typeface="Calibri Light"/>
              </a:rPr>
              <a:t>CONFIDENTIAL  |  © 2019 EPAM Systems, Inc.</a:t>
            </a:r>
            <a:endParaRPr lang="en-US" sz="933" dirty="0">
              <a:solidFill>
                <a:srgbClr val="222222"/>
              </a:solidFill>
              <a:latin typeface="Calibri Light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2436758-93D0-4451-9685-0249187821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486" y="1200502"/>
            <a:ext cx="7373333" cy="107721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>
                <a:solidFill>
                  <a:srgbClr val="00004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setup() {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>
                <a:solidFill>
                  <a:srgbClr val="00004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stack = new Stack()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b="1" dirty="0">
                <a:solidFill>
                  <a:srgbClr val="00004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assert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stack.empty</a:t>
            </a:r>
            <a: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b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altLang="en-US" sz="40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68401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Spock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550BAA-4A93-7C4F-9F93-F6DAD9B885B8}"/>
              </a:ext>
            </a:extLst>
          </p:cNvPr>
          <p:cNvSpPr txBox="1"/>
          <p:nvPr/>
        </p:nvSpPr>
        <p:spPr>
          <a:xfrm>
            <a:off x="1258111" y="6503131"/>
            <a:ext cx="3229583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US" sz="933" dirty="0">
                <a:solidFill>
                  <a:srgbClr val="FFFFFF"/>
                </a:solidFill>
                <a:latin typeface="Calibri Light"/>
              </a:rPr>
              <a:t>CONFIDENTIAL  |  © 2019 EPAM Systems, Inc.</a:t>
            </a:r>
            <a:endParaRPr lang="en-US" sz="933" dirty="0">
              <a:solidFill>
                <a:srgbClr val="222222"/>
              </a:solidFill>
              <a:latin typeface="Calibri Light"/>
            </a:endParaRPr>
          </a:p>
        </p:txBody>
      </p:sp>
      <p:pic>
        <p:nvPicPr>
          <p:cNvPr id="10" name="Picture 9" descr="A person wearing a blue shirt&#10;&#10;Description automatically generated">
            <a:extLst>
              <a:ext uri="{FF2B5EF4-FFF2-40B4-BE49-F238E27FC236}">
                <a16:creationId xmlns:a16="http://schemas.microsoft.com/office/drawing/2014/main" id="{0C72FBC1-0A18-4A14-9E18-CF0C9FC93B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4125" y="1143000"/>
            <a:ext cx="714375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91652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Exception conditions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550BAA-4A93-7C4F-9F93-F6DAD9B885B8}"/>
              </a:ext>
            </a:extLst>
          </p:cNvPr>
          <p:cNvSpPr txBox="1"/>
          <p:nvPr/>
        </p:nvSpPr>
        <p:spPr>
          <a:xfrm>
            <a:off x="1258111" y="6503131"/>
            <a:ext cx="3229583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US" sz="933" dirty="0">
                <a:solidFill>
                  <a:srgbClr val="FFFFFF"/>
                </a:solidFill>
                <a:latin typeface="Calibri Light"/>
              </a:rPr>
              <a:t>CONFIDENTIAL  |  © 2019 EPAM Systems, Inc.</a:t>
            </a:r>
            <a:endParaRPr lang="en-US" sz="933" dirty="0">
              <a:solidFill>
                <a:srgbClr val="222222"/>
              </a:solidFill>
              <a:latin typeface="Calibri Light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2436758-93D0-4451-9685-0249187821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23872" y="1366897"/>
            <a:ext cx="4868128" cy="206210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>
                <a:solidFill>
                  <a:srgbClr val="000043"/>
                </a:solidFill>
                <a:latin typeface="Consolas" panose="020B0609020204030204" pitchFamily="49" charset="0"/>
              </a:rPr>
              <a:t>def </a:t>
            </a:r>
            <a:r>
              <a:rPr lang="en-US" altLang="en-US" sz="1600" b="1" dirty="0">
                <a:solidFill>
                  <a:srgbClr val="008000"/>
                </a:solidFill>
                <a:latin typeface="Consolas" panose="020B0609020204030204" pitchFamily="49" charset="0"/>
              </a:rPr>
              <a:t>"</a:t>
            </a:r>
            <a:r>
              <a:rPr lang="en-US" altLang="en-US" sz="1600" b="1" dirty="0" err="1">
                <a:solidFill>
                  <a:srgbClr val="008000"/>
                </a:solidFill>
                <a:latin typeface="Consolas" panose="020B0609020204030204" pitchFamily="49" charset="0"/>
              </a:rPr>
              <a:t>ArithmeticException</a:t>
            </a:r>
            <a:r>
              <a:rPr lang="en-US" altLang="en-US" sz="1600" b="1" dirty="0">
                <a:solidFill>
                  <a:srgbClr val="008000"/>
                </a:solidFill>
                <a:latin typeface="Consolas" panose="020B0609020204030204" pitchFamily="49" charset="0"/>
              </a:rPr>
              <a:t> is thrown"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  <a:b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when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b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en-US" sz="1600" b="1" dirty="0">
                <a:solidFill>
                  <a:srgbClr val="000043"/>
                </a:solidFill>
                <a:latin typeface="Consolas" panose="020B0609020204030204" pitchFamily="49" charset="0"/>
              </a:rPr>
              <a:t>int 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result = </a:t>
            </a:r>
            <a:r>
              <a:rPr lang="en-US" alt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5 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/ </a:t>
            </a:r>
            <a:r>
              <a:rPr lang="en-US" alt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0</a:t>
            </a:r>
            <a:br>
              <a:rPr lang="en-US" alt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</a:br>
            <a:br>
              <a:rPr lang="en-US" alt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</a:br>
            <a:r>
              <a:rPr lang="en-US" alt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  </a:t>
            </a:r>
            <a:r>
              <a:rPr lang="en-US" alt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then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b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en-US" sz="1600" b="1" dirty="0">
                <a:solidFill>
                  <a:srgbClr val="000043"/>
                </a:solidFill>
                <a:latin typeface="Consolas" panose="020B0609020204030204" pitchFamily="49" charset="0"/>
              </a:rPr>
              <a:t>def 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ex = </a:t>
            </a:r>
            <a:r>
              <a:rPr lang="en-US" alt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thrown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ArithmeticException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b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ex.getMessage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() == </a:t>
            </a:r>
            <a:r>
              <a:rPr lang="en-US" altLang="en-US" sz="1600" b="1" dirty="0">
                <a:solidFill>
                  <a:srgbClr val="008000"/>
                </a:solidFill>
                <a:latin typeface="Consolas" panose="020B0609020204030204" pitchFamily="49" charset="0"/>
              </a:rPr>
              <a:t>"/ by zero"</a:t>
            </a:r>
            <a:br>
              <a:rPr lang="en-US" altLang="en-US" sz="1600" b="1" dirty="0">
                <a:solidFill>
                  <a:srgbClr val="008000"/>
                </a:solidFill>
                <a:latin typeface="Consolas" panose="020B06090202040302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altLang="en-US" sz="4000" dirty="0">
              <a:latin typeface="Arial" panose="020B0604020202020204" pitchFamily="34" charset="0"/>
            </a:endParaRPr>
          </a:p>
        </p:txBody>
      </p:sp>
      <p:pic>
        <p:nvPicPr>
          <p:cNvPr id="5" name="Picture 4" descr="A picture containing appliance&#10;&#10;Description automatically generated">
            <a:extLst>
              <a:ext uri="{FF2B5EF4-FFF2-40B4-BE49-F238E27FC236}">
                <a16:creationId xmlns:a16="http://schemas.microsoft.com/office/drawing/2014/main" id="{BBCA964A-5D65-49E3-AB5B-B7A20ABA8F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2553" y="4088759"/>
            <a:ext cx="1905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76653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Exception conditions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550BAA-4A93-7C4F-9F93-F6DAD9B885B8}"/>
              </a:ext>
            </a:extLst>
          </p:cNvPr>
          <p:cNvSpPr txBox="1"/>
          <p:nvPr/>
        </p:nvSpPr>
        <p:spPr>
          <a:xfrm>
            <a:off x="1258111" y="6503131"/>
            <a:ext cx="3229583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US" sz="933" dirty="0">
                <a:solidFill>
                  <a:srgbClr val="FFFFFF"/>
                </a:solidFill>
                <a:latin typeface="Calibri Light"/>
              </a:rPr>
              <a:t>CONFIDENTIAL  |  © 2019 EPAM Systems, Inc.</a:t>
            </a:r>
            <a:endParaRPr lang="en-US" sz="933" dirty="0">
              <a:solidFill>
                <a:srgbClr val="222222"/>
              </a:solidFill>
              <a:latin typeface="Calibri Light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2436758-93D0-4451-9685-0249187821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27466" y="1366897"/>
            <a:ext cx="4588701" cy="206210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>
                <a:solidFill>
                  <a:srgbClr val="000043"/>
                </a:solidFill>
                <a:latin typeface="Consolas" panose="020B0609020204030204" pitchFamily="49" charset="0"/>
              </a:rPr>
              <a:t>def </a:t>
            </a:r>
            <a:r>
              <a:rPr lang="en-US" altLang="en-US" sz="1600" b="1" dirty="0">
                <a:solidFill>
                  <a:srgbClr val="008000"/>
                </a:solidFill>
                <a:latin typeface="Consolas" panose="020B0609020204030204" pitchFamily="49" charset="0"/>
              </a:rPr>
              <a:t>"</a:t>
            </a:r>
            <a:r>
              <a:rPr lang="en-US" altLang="en-US" sz="1600" b="1" dirty="0" err="1">
                <a:solidFill>
                  <a:srgbClr val="008000"/>
                </a:solidFill>
                <a:latin typeface="Consolas" panose="020B0609020204030204" pitchFamily="49" charset="0"/>
              </a:rPr>
              <a:t>ArithmeticException</a:t>
            </a:r>
            <a:r>
              <a:rPr lang="en-US" altLang="en-US" sz="1600" b="1" dirty="0">
                <a:solidFill>
                  <a:srgbClr val="008000"/>
                </a:solidFill>
                <a:latin typeface="Consolas" panose="020B0609020204030204" pitchFamily="49" charset="0"/>
              </a:rPr>
              <a:t> is thrown"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  <a:b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when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b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en-US" sz="1600" b="1" dirty="0">
                <a:solidFill>
                  <a:srgbClr val="000043"/>
                </a:solidFill>
                <a:latin typeface="Consolas" panose="020B0609020204030204" pitchFamily="49" charset="0"/>
              </a:rPr>
              <a:t>int 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result = </a:t>
            </a:r>
            <a:r>
              <a:rPr lang="en-US" alt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5 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/ </a:t>
            </a:r>
            <a:r>
              <a:rPr lang="en-US" alt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0</a:t>
            </a:r>
            <a:br>
              <a:rPr lang="en-US" alt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</a:br>
            <a:br>
              <a:rPr lang="en-US" alt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</a:br>
            <a:r>
              <a:rPr lang="en-US" alt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  </a:t>
            </a:r>
            <a:r>
              <a:rPr lang="en-US" alt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then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b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ArithmeticException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ex = thrown()</a:t>
            </a:r>
            <a:b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ex.getMessage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() == </a:t>
            </a:r>
            <a:r>
              <a:rPr lang="en-US" altLang="en-US" sz="1600" b="1" dirty="0">
                <a:solidFill>
                  <a:srgbClr val="008000"/>
                </a:solidFill>
                <a:latin typeface="Consolas" panose="020B0609020204030204" pitchFamily="49" charset="0"/>
              </a:rPr>
              <a:t>"/ by zero"</a:t>
            </a:r>
            <a:br>
              <a:rPr lang="en-US" altLang="en-US" sz="1600" b="1" dirty="0">
                <a:solidFill>
                  <a:srgbClr val="008000"/>
                </a:solidFill>
                <a:latin typeface="Consolas" panose="020B06090202040302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altLang="en-US" sz="4000" dirty="0">
              <a:latin typeface="Arial" panose="020B0604020202020204" pitchFamily="34" charset="0"/>
            </a:endParaRPr>
          </a:p>
        </p:txBody>
      </p:sp>
      <p:pic>
        <p:nvPicPr>
          <p:cNvPr id="5" name="Picture 4" descr="A picture containing appliance&#10;&#10;Description automatically generated">
            <a:extLst>
              <a:ext uri="{FF2B5EF4-FFF2-40B4-BE49-F238E27FC236}">
                <a16:creationId xmlns:a16="http://schemas.microsoft.com/office/drawing/2014/main" id="{F7044349-ABA2-4312-BB1C-D0EC53A88C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2553" y="4088759"/>
            <a:ext cx="1905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11204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Exception conditions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550BAA-4A93-7C4F-9F93-F6DAD9B885B8}"/>
              </a:ext>
            </a:extLst>
          </p:cNvPr>
          <p:cNvSpPr txBox="1"/>
          <p:nvPr/>
        </p:nvSpPr>
        <p:spPr>
          <a:xfrm>
            <a:off x="1258111" y="6503131"/>
            <a:ext cx="3229583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US" sz="933" dirty="0">
                <a:solidFill>
                  <a:srgbClr val="FFFFFF"/>
                </a:solidFill>
                <a:latin typeface="Calibri Light"/>
              </a:rPr>
              <a:t>CONFIDENTIAL  |  © 2019 EPAM Systems, Inc.</a:t>
            </a:r>
            <a:endParaRPr lang="en-US" sz="933" dirty="0">
              <a:solidFill>
                <a:srgbClr val="222222"/>
              </a:solidFill>
              <a:latin typeface="Calibri Light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2436758-93D0-4451-9685-0249187821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35755" y="1366896"/>
            <a:ext cx="4538597" cy="206210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>
                <a:solidFill>
                  <a:srgbClr val="000043"/>
                </a:solidFill>
                <a:latin typeface="Consolas" panose="020B0609020204030204" pitchFamily="49" charset="0"/>
              </a:rPr>
              <a:t>def </a:t>
            </a:r>
            <a:r>
              <a:rPr lang="en-US" altLang="en-US" sz="1600" b="1" dirty="0">
                <a:solidFill>
                  <a:srgbClr val="008000"/>
                </a:solidFill>
                <a:latin typeface="Consolas" panose="020B0609020204030204" pitchFamily="49" charset="0"/>
              </a:rPr>
              <a:t>"</a:t>
            </a:r>
            <a:r>
              <a:rPr lang="en-US" altLang="en-US" sz="1600" b="1" dirty="0" err="1">
                <a:solidFill>
                  <a:srgbClr val="008000"/>
                </a:solidFill>
                <a:latin typeface="Consolas" panose="020B0609020204030204" pitchFamily="49" charset="0"/>
              </a:rPr>
              <a:t>ArithmeticException</a:t>
            </a:r>
            <a:r>
              <a:rPr lang="en-US" altLang="en-US" sz="1600" b="1" dirty="0">
                <a:solidFill>
                  <a:srgbClr val="008000"/>
                </a:solidFill>
                <a:latin typeface="Consolas" panose="020B0609020204030204" pitchFamily="49" charset="0"/>
              </a:rPr>
              <a:t> is thrown"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  <a:b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when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b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en-US" sz="1600" b="1" dirty="0">
                <a:solidFill>
                  <a:srgbClr val="000043"/>
                </a:solidFill>
                <a:latin typeface="Consolas" panose="020B0609020204030204" pitchFamily="49" charset="0"/>
              </a:rPr>
              <a:t>int 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result = </a:t>
            </a:r>
            <a:r>
              <a:rPr lang="en-US" alt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5 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/ </a:t>
            </a:r>
            <a:r>
              <a:rPr lang="en-US" alt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0</a:t>
            </a:r>
            <a:br>
              <a:rPr lang="en-US" alt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</a:br>
            <a:br>
              <a:rPr lang="en-US" alt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</a:br>
            <a:r>
              <a:rPr lang="en-US" alt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  </a:t>
            </a:r>
            <a:r>
              <a:rPr lang="en-US" alt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then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b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ArithmeticException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ex = thrown()</a:t>
            </a:r>
            <a:b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ex.getMessage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() == </a:t>
            </a:r>
            <a:r>
              <a:rPr lang="en-US" altLang="en-US" sz="1600" b="1" dirty="0">
                <a:solidFill>
                  <a:srgbClr val="008000"/>
                </a:solidFill>
                <a:latin typeface="Consolas" panose="020B0609020204030204" pitchFamily="49" charset="0"/>
              </a:rPr>
              <a:t>"/ by zero"</a:t>
            </a:r>
            <a:br>
              <a:rPr lang="en-US" altLang="en-US" sz="1600" b="1" dirty="0">
                <a:solidFill>
                  <a:srgbClr val="008000"/>
                </a:solidFill>
                <a:latin typeface="Consolas" panose="020B06090202040302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altLang="en-US" sz="4000" dirty="0">
              <a:latin typeface="Arial" panose="020B0604020202020204" pitchFamily="34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AB6C54C0-BF58-42DC-8B99-ABAC1B9924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486" y="1366897"/>
            <a:ext cx="5218856" cy="206210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>
                <a:solidFill>
                  <a:srgbClr val="808000"/>
                </a:solidFill>
                <a:latin typeface="Consolas" panose="020B0609020204030204" pitchFamily="49" charset="0"/>
              </a:rPr>
              <a:t>@Test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(expected = </a:t>
            </a:r>
            <a:r>
              <a:rPr lang="en-US" alt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ArithmeticException.</a:t>
            </a:r>
            <a:r>
              <a:rPr lang="en-US" altLang="en-US" sz="1600" b="1" dirty="0" err="1">
                <a:solidFill>
                  <a:srgbClr val="000080"/>
                </a:solidFill>
                <a:latin typeface="Consolas" panose="020B0609020204030204" pitchFamily="49" charset="0"/>
              </a:rPr>
              <a:t>class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b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600" b="1" dirty="0">
                <a:solidFill>
                  <a:srgbClr val="000080"/>
                </a:solidFill>
                <a:latin typeface="Consolas" panose="020B0609020204030204" pitchFamily="49" charset="0"/>
              </a:rPr>
              <a:t>public void </a:t>
            </a:r>
            <a:r>
              <a:rPr lang="en-US" alt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ArithmeticExceptionIsThrown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  <a:b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en-US" sz="1600" i="1" dirty="0">
                <a:solidFill>
                  <a:srgbClr val="808080"/>
                </a:solidFill>
                <a:latin typeface="Consolas" panose="020B0609020204030204" pitchFamily="49" charset="0"/>
              </a:rPr>
              <a:t>//when</a:t>
            </a:r>
            <a:br>
              <a:rPr lang="en-US" altLang="en-US" sz="1600" i="1" dirty="0">
                <a:solidFill>
                  <a:srgbClr val="808080"/>
                </a:solidFill>
                <a:latin typeface="Consolas" panose="020B0609020204030204" pitchFamily="49" charset="0"/>
              </a:rPr>
            </a:br>
            <a:r>
              <a:rPr lang="en-US" altLang="en-US" sz="1600" i="1" dirty="0">
                <a:solidFill>
                  <a:srgbClr val="808080"/>
                </a:solidFill>
                <a:latin typeface="Consolas" panose="020B0609020204030204" pitchFamily="49" charset="0"/>
              </a:rPr>
              <a:t>  </a:t>
            </a:r>
            <a:r>
              <a:rPr lang="en-US" altLang="en-US" sz="1600" b="1" dirty="0">
                <a:solidFill>
                  <a:srgbClr val="000080"/>
                </a:solidFill>
                <a:latin typeface="Consolas" panose="020B0609020204030204" pitchFamily="49" charset="0"/>
              </a:rPr>
              <a:t>int 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result = </a:t>
            </a:r>
            <a:r>
              <a:rPr lang="en-US" alt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5 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/ </a:t>
            </a:r>
            <a:r>
              <a:rPr lang="en-US" alt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0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b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b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en-US" sz="1600" i="1" dirty="0">
                <a:solidFill>
                  <a:srgbClr val="808080"/>
                </a:solidFill>
                <a:latin typeface="Consolas" panose="020B0609020204030204" pitchFamily="49" charset="0"/>
              </a:rPr>
              <a:t>//then</a:t>
            </a:r>
            <a:br>
              <a:rPr lang="en-US" altLang="en-US" sz="1600" i="1" dirty="0">
                <a:solidFill>
                  <a:srgbClr val="808080"/>
                </a:solidFill>
                <a:latin typeface="Consolas" panose="020B0609020204030204" pitchFamily="49" charset="0"/>
              </a:rPr>
            </a:br>
            <a:r>
              <a:rPr lang="en-US" altLang="en-US" sz="1600" i="1" dirty="0">
                <a:solidFill>
                  <a:srgbClr val="808080"/>
                </a:solidFill>
                <a:latin typeface="Consolas" panose="020B0609020204030204" pitchFamily="49" charset="0"/>
              </a:rPr>
              <a:t>  //exception is thrown</a:t>
            </a:r>
            <a:br>
              <a:rPr lang="en-US" altLang="en-US" sz="1600" i="1" dirty="0">
                <a:solidFill>
                  <a:srgbClr val="808080"/>
                </a:solidFill>
                <a:latin typeface="Consolas" panose="020B06090202040302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altLang="en-US" sz="4000" dirty="0">
              <a:latin typeface="Arial" panose="020B0604020202020204" pitchFamily="34" charset="0"/>
            </a:endParaRPr>
          </a:p>
        </p:txBody>
      </p:sp>
      <p:pic>
        <p:nvPicPr>
          <p:cNvPr id="8" name="Picture 7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440BE575-70CC-4208-8FBE-75A7E6512B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342" y="3754035"/>
            <a:ext cx="2968408" cy="1737068"/>
          </a:xfrm>
          <a:prstGeom prst="rect">
            <a:avLst/>
          </a:prstGeom>
        </p:spPr>
      </p:pic>
      <p:pic>
        <p:nvPicPr>
          <p:cNvPr id="12" name="Picture 11" descr="A picture containing appliance&#10;&#10;Description automatically generated">
            <a:extLst>
              <a:ext uri="{FF2B5EF4-FFF2-40B4-BE49-F238E27FC236}">
                <a16:creationId xmlns:a16="http://schemas.microsoft.com/office/drawing/2014/main" id="{C431E8AB-41DE-4455-B867-2110BB93EA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2553" y="4088759"/>
            <a:ext cx="1905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77964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Exception conditions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550BAA-4A93-7C4F-9F93-F6DAD9B885B8}"/>
              </a:ext>
            </a:extLst>
          </p:cNvPr>
          <p:cNvSpPr txBox="1"/>
          <p:nvPr/>
        </p:nvSpPr>
        <p:spPr>
          <a:xfrm>
            <a:off x="1258111" y="6503131"/>
            <a:ext cx="3229583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US" sz="933" dirty="0">
                <a:solidFill>
                  <a:srgbClr val="FFFFFF"/>
                </a:solidFill>
                <a:latin typeface="Calibri Light"/>
              </a:rPr>
              <a:t>CONFIDENTIAL  |  © 2019 EPAM Systems, Inc.</a:t>
            </a:r>
            <a:endParaRPr lang="en-US" sz="933" dirty="0">
              <a:solidFill>
                <a:srgbClr val="222222"/>
              </a:solidFill>
              <a:latin typeface="Calibri Light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2436758-93D0-4451-9685-0249187821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39992" y="1366897"/>
            <a:ext cx="4601227" cy="206210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>
                <a:solidFill>
                  <a:srgbClr val="000043"/>
                </a:solidFill>
                <a:latin typeface="Consolas" panose="020B0609020204030204" pitchFamily="49" charset="0"/>
              </a:rPr>
              <a:t>def </a:t>
            </a:r>
            <a:r>
              <a:rPr lang="en-US" altLang="en-US" sz="1600" b="1" dirty="0">
                <a:solidFill>
                  <a:srgbClr val="008000"/>
                </a:solidFill>
                <a:latin typeface="Consolas" panose="020B0609020204030204" pitchFamily="49" charset="0"/>
              </a:rPr>
              <a:t>"</a:t>
            </a:r>
            <a:r>
              <a:rPr lang="en-US" altLang="en-US" sz="1600" b="1" dirty="0" err="1">
                <a:solidFill>
                  <a:srgbClr val="008000"/>
                </a:solidFill>
                <a:latin typeface="Consolas" panose="020B0609020204030204" pitchFamily="49" charset="0"/>
              </a:rPr>
              <a:t>ArithmeticException</a:t>
            </a:r>
            <a:r>
              <a:rPr lang="en-US" altLang="en-US" sz="1600" b="1" dirty="0">
                <a:solidFill>
                  <a:srgbClr val="008000"/>
                </a:solidFill>
                <a:latin typeface="Consolas" panose="020B0609020204030204" pitchFamily="49" charset="0"/>
              </a:rPr>
              <a:t> is thrown"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  <a:b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when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b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en-US" sz="1600" b="1" dirty="0">
                <a:solidFill>
                  <a:srgbClr val="000043"/>
                </a:solidFill>
                <a:latin typeface="Consolas" panose="020B0609020204030204" pitchFamily="49" charset="0"/>
              </a:rPr>
              <a:t>int 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result = </a:t>
            </a:r>
            <a:r>
              <a:rPr lang="en-US" alt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5 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/ </a:t>
            </a:r>
            <a:r>
              <a:rPr lang="en-US" alt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0</a:t>
            </a:r>
            <a:br>
              <a:rPr lang="en-US" alt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</a:br>
            <a:br>
              <a:rPr lang="en-US" alt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</a:br>
            <a:r>
              <a:rPr lang="en-US" alt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  </a:t>
            </a:r>
            <a:r>
              <a:rPr lang="en-US" alt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then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b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ArithmeticException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ex = thrown()</a:t>
            </a:r>
            <a:b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ex.getMessage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() == </a:t>
            </a:r>
            <a:r>
              <a:rPr lang="en-US" altLang="en-US" sz="1600" b="1" dirty="0">
                <a:solidFill>
                  <a:srgbClr val="008000"/>
                </a:solidFill>
                <a:latin typeface="Consolas" panose="020B0609020204030204" pitchFamily="49" charset="0"/>
              </a:rPr>
              <a:t>"/ by zero"</a:t>
            </a:r>
            <a:br>
              <a:rPr lang="en-US" altLang="en-US" sz="1600" b="1" dirty="0">
                <a:solidFill>
                  <a:srgbClr val="008000"/>
                </a:solidFill>
                <a:latin typeface="Consolas" panose="020B06090202040302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altLang="en-US" sz="4000" dirty="0">
              <a:latin typeface="Arial" panose="020B0604020202020204" pitchFamily="34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AB6C54C0-BF58-42DC-8B99-ABAC1B9924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3467" y="1366897"/>
            <a:ext cx="6866525" cy="378565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>
                <a:solidFill>
                  <a:srgbClr val="808000"/>
                </a:solidFill>
                <a:latin typeface="Consolas" panose="020B0609020204030204" pitchFamily="49" charset="0"/>
              </a:rPr>
              <a:t>@Rule</a:t>
            </a:r>
            <a:br>
              <a:rPr lang="en-US" altLang="en-US" sz="1600" dirty="0">
                <a:solidFill>
                  <a:srgbClr val="808000"/>
                </a:solidFill>
                <a:latin typeface="Consolas" panose="020B0609020204030204" pitchFamily="49" charset="0"/>
              </a:rPr>
            </a:br>
            <a:r>
              <a:rPr lang="en-US" altLang="en-US" sz="1600" b="1" dirty="0">
                <a:solidFill>
                  <a:srgbClr val="000080"/>
                </a:solidFill>
                <a:latin typeface="Consolas" panose="020B0609020204030204" pitchFamily="49" charset="0"/>
              </a:rPr>
              <a:t>public </a:t>
            </a:r>
            <a:r>
              <a:rPr lang="en-US" alt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ExpectedException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1600" b="1" dirty="0">
                <a:solidFill>
                  <a:srgbClr val="660E7A"/>
                </a:solidFill>
                <a:latin typeface="Consolas" panose="020B0609020204030204" pitchFamily="49" charset="0"/>
              </a:rPr>
              <a:t>thrown 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= </a:t>
            </a:r>
            <a:r>
              <a:rPr lang="en-US" alt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ExpectedException.</a:t>
            </a:r>
            <a:r>
              <a:rPr lang="en-US" altLang="en-US" sz="16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none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  <a:endParaRPr lang="en-US" altLang="en-US" sz="1600" dirty="0">
              <a:solidFill>
                <a:srgbClr val="808000"/>
              </a:solidFill>
              <a:latin typeface="Consolas" panose="020B06090202040302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600" dirty="0">
              <a:solidFill>
                <a:srgbClr val="808000"/>
              </a:solidFill>
              <a:latin typeface="Consolas" panose="020B06090202040302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>
                <a:solidFill>
                  <a:srgbClr val="808000"/>
                </a:solidFill>
                <a:latin typeface="Consolas" panose="020B0609020204030204" pitchFamily="49" charset="0"/>
              </a:rPr>
              <a:t>@Test</a:t>
            </a:r>
            <a:br>
              <a:rPr lang="en-US" altLang="en-US" sz="1600" dirty="0">
                <a:solidFill>
                  <a:srgbClr val="808000"/>
                </a:solidFill>
                <a:latin typeface="Consolas" panose="020B0609020204030204" pitchFamily="49" charset="0"/>
              </a:rPr>
            </a:br>
            <a:r>
              <a:rPr lang="en-US" altLang="en-US" sz="1600" b="1" dirty="0">
                <a:solidFill>
                  <a:srgbClr val="000080"/>
                </a:solidFill>
                <a:latin typeface="Consolas" panose="020B0609020204030204" pitchFamily="49" charset="0"/>
              </a:rPr>
              <a:t>public void </a:t>
            </a:r>
            <a:r>
              <a:rPr lang="en-US" alt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ArithmeticExceptionIsThrownWithRule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  <a:b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en-US" sz="1600" i="1" dirty="0">
                <a:solidFill>
                  <a:srgbClr val="808080"/>
                </a:solidFill>
                <a:latin typeface="Consolas" panose="020B0609020204030204" pitchFamily="49" charset="0"/>
              </a:rPr>
              <a:t>//given</a:t>
            </a:r>
            <a:br>
              <a:rPr lang="en-US" altLang="en-US" sz="1600" i="1" dirty="0">
                <a:solidFill>
                  <a:srgbClr val="808080"/>
                </a:solidFill>
                <a:latin typeface="Consolas" panose="020B0609020204030204" pitchFamily="49" charset="0"/>
              </a:rPr>
            </a:br>
            <a:r>
              <a:rPr lang="en-US" altLang="en-US" sz="1600" i="1" dirty="0">
                <a:solidFill>
                  <a:srgbClr val="808080"/>
                </a:solidFill>
                <a:latin typeface="Consolas" panose="020B0609020204030204" pitchFamily="49" charset="0"/>
              </a:rPr>
              <a:t>  </a:t>
            </a:r>
            <a:r>
              <a:rPr lang="en-US" altLang="en-US" sz="1600" b="1" dirty="0" err="1">
                <a:solidFill>
                  <a:srgbClr val="660E7A"/>
                </a:solidFill>
                <a:latin typeface="Consolas" panose="020B0609020204030204" pitchFamily="49" charset="0"/>
              </a:rPr>
              <a:t>thrown</a:t>
            </a:r>
            <a:r>
              <a:rPr lang="en-US" alt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.expect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ArithmeticException.</a:t>
            </a:r>
            <a:r>
              <a:rPr lang="en-US" altLang="en-US" sz="1600" b="1" dirty="0" err="1">
                <a:solidFill>
                  <a:srgbClr val="000080"/>
                </a:solidFill>
                <a:latin typeface="Consolas" panose="020B0609020204030204" pitchFamily="49" charset="0"/>
              </a:rPr>
              <a:t>class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b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en-US" sz="1600" b="1" dirty="0" err="1">
                <a:solidFill>
                  <a:srgbClr val="660E7A"/>
                </a:solidFill>
                <a:latin typeface="Consolas" panose="020B0609020204030204" pitchFamily="49" charset="0"/>
              </a:rPr>
              <a:t>thrown</a:t>
            </a:r>
            <a:r>
              <a:rPr lang="en-US" alt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.expectMessage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en-US" sz="1600" b="1" dirty="0">
                <a:solidFill>
                  <a:srgbClr val="008000"/>
                </a:solidFill>
                <a:latin typeface="Consolas" panose="020B0609020204030204" pitchFamily="49" charset="0"/>
              </a:rPr>
              <a:t>"/ by zero"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b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b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en-US" sz="1600" i="1" dirty="0">
                <a:solidFill>
                  <a:srgbClr val="808080"/>
                </a:solidFill>
                <a:latin typeface="Consolas" panose="020B0609020204030204" pitchFamily="49" charset="0"/>
              </a:rPr>
              <a:t>//when</a:t>
            </a:r>
            <a:br>
              <a:rPr lang="en-US" altLang="en-US" sz="1600" i="1" dirty="0">
                <a:solidFill>
                  <a:srgbClr val="808080"/>
                </a:solidFill>
                <a:latin typeface="Consolas" panose="020B0609020204030204" pitchFamily="49" charset="0"/>
              </a:rPr>
            </a:br>
            <a:r>
              <a:rPr lang="en-US" altLang="en-US" sz="1600" i="1" dirty="0">
                <a:solidFill>
                  <a:srgbClr val="808080"/>
                </a:solidFill>
                <a:latin typeface="Consolas" panose="020B0609020204030204" pitchFamily="49" charset="0"/>
              </a:rPr>
              <a:t>  </a:t>
            </a:r>
            <a:r>
              <a:rPr lang="en-US" altLang="en-US" sz="1600" b="1" dirty="0">
                <a:solidFill>
                  <a:srgbClr val="000080"/>
                </a:solidFill>
                <a:latin typeface="Consolas" panose="020B0609020204030204" pitchFamily="49" charset="0"/>
              </a:rPr>
              <a:t>int 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result = </a:t>
            </a:r>
            <a:r>
              <a:rPr lang="en-US" alt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5 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/ </a:t>
            </a:r>
            <a:r>
              <a:rPr lang="en-US" alt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0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b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b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en-US" sz="1600" i="1" dirty="0">
                <a:solidFill>
                  <a:srgbClr val="808080"/>
                </a:solidFill>
                <a:latin typeface="Consolas" panose="020B0609020204030204" pitchFamily="49" charset="0"/>
              </a:rPr>
              <a:t>//then</a:t>
            </a:r>
            <a:br>
              <a:rPr lang="en-US" altLang="en-US" sz="1600" i="1" dirty="0">
                <a:solidFill>
                  <a:srgbClr val="808080"/>
                </a:solidFill>
                <a:latin typeface="Consolas" panose="020B0609020204030204" pitchFamily="49" charset="0"/>
              </a:rPr>
            </a:br>
            <a:r>
              <a:rPr lang="en-US" altLang="en-US" sz="1600" i="1" dirty="0">
                <a:solidFill>
                  <a:srgbClr val="808080"/>
                </a:solidFill>
                <a:latin typeface="Consolas" panose="020B0609020204030204" pitchFamily="49" charset="0"/>
              </a:rPr>
              <a:t>  //exception is thrown</a:t>
            </a:r>
            <a:br>
              <a:rPr lang="en-US" altLang="en-US" sz="1600" i="1" dirty="0">
                <a:solidFill>
                  <a:srgbClr val="808080"/>
                </a:solidFill>
                <a:latin typeface="Consolas" panose="020B06090202040302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altLang="en-US" sz="4000" dirty="0">
              <a:latin typeface="Arial" panose="020B0604020202020204" pitchFamily="34" charset="0"/>
            </a:endParaRPr>
          </a:p>
        </p:txBody>
      </p:sp>
      <p:pic>
        <p:nvPicPr>
          <p:cNvPr id="8" name="Picture 7" descr="A picture containing appliance&#10;&#10;Description automatically generated">
            <a:extLst>
              <a:ext uri="{FF2B5EF4-FFF2-40B4-BE49-F238E27FC236}">
                <a16:creationId xmlns:a16="http://schemas.microsoft.com/office/drawing/2014/main" id="{C09F2F3A-9063-4512-B958-F4EBC746C6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2553" y="4088759"/>
            <a:ext cx="1905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52793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Exception conditions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550BAA-4A93-7C4F-9F93-F6DAD9B885B8}"/>
              </a:ext>
            </a:extLst>
          </p:cNvPr>
          <p:cNvSpPr txBox="1"/>
          <p:nvPr/>
        </p:nvSpPr>
        <p:spPr>
          <a:xfrm>
            <a:off x="1258111" y="6503131"/>
            <a:ext cx="3229583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US" sz="933" dirty="0">
                <a:solidFill>
                  <a:srgbClr val="FFFFFF"/>
                </a:solidFill>
                <a:latin typeface="Calibri Light"/>
              </a:rPr>
              <a:t>CONFIDENTIAL  |  © 2019 EPAM Systems, Inc.</a:t>
            </a:r>
            <a:endParaRPr lang="en-US" sz="933" dirty="0">
              <a:solidFill>
                <a:srgbClr val="222222"/>
              </a:solidFill>
              <a:latin typeface="Calibri Light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2436758-93D0-4451-9685-0249187821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39992" y="1366897"/>
            <a:ext cx="4601227" cy="206210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>
                <a:solidFill>
                  <a:srgbClr val="000043"/>
                </a:solidFill>
                <a:latin typeface="Consolas" panose="020B0609020204030204" pitchFamily="49" charset="0"/>
              </a:rPr>
              <a:t>def </a:t>
            </a:r>
            <a:r>
              <a:rPr lang="en-US" altLang="en-US" sz="1600" b="1" dirty="0">
                <a:solidFill>
                  <a:srgbClr val="008000"/>
                </a:solidFill>
                <a:latin typeface="Consolas" panose="020B0609020204030204" pitchFamily="49" charset="0"/>
              </a:rPr>
              <a:t>"</a:t>
            </a:r>
            <a:r>
              <a:rPr lang="en-US" altLang="en-US" sz="1600" b="1" dirty="0" err="1">
                <a:solidFill>
                  <a:srgbClr val="008000"/>
                </a:solidFill>
                <a:latin typeface="Consolas" panose="020B0609020204030204" pitchFamily="49" charset="0"/>
              </a:rPr>
              <a:t>ArithmeticException</a:t>
            </a:r>
            <a:r>
              <a:rPr lang="en-US" altLang="en-US" sz="1600" b="1" dirty="0">
                <a:solidFill>
                  <a:srgbClr val="008000"/>
                </a:solidFill>
                <a:latin typeface="Consolas" panose="020B0609020204030204" pitchFamily="49" charset="0"/>
              </a:rPr>
              <a:t> is thrown"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  <a:b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when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b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en-US" sz="1600" b="1" dirty="0">
                <a:solidFill>
                  <a:srgbClr val="000043"/>
                </a:solidFill>
                <a:latin typeface="Consolas" panose="020B0609020204030204" pitchFamily="49" charset="0"/>
              </a:rPr>
              <a:t>int 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result = </a:t>
            </a:r>
            <a:r>
              <a:rPr lang="en-US" alt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5 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/ </a:t>
            </a:r>
            <a:r>
              <a:rPr lang="en-US" alt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0</a:t>
            </a:r>
            <a:br>
              <a:rPr lang="en-US" alt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</a:br>
            <a:br>
              <a:rPr lang="en-US" alt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</a:br>
            <a:r>
              <a:rPr lang="en-US" alt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  </a:t>
            </a:r>
            <a:r>
              <a:rPr lang="en-US" alt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then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b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ArithmeticException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ex = thrown()</a:t>
            </a:r>
            <a:b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ex.getMessage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() == </a:t>
            </a:r>
            <a:r>
              <a:rPr lang="en-US" altLang="en-US" sz="1600" b="1" dirty="0">
                <a:solidFill>
                  <a:srgbClr val="008000"/>
                </a:solidFill>
                <a:latin typeface="Consolas" panose="020B0609020204030204" pitchFamily="49" charset="0"/>
              </a:rPr>
              <a:t>"/ by zero"</a:t>
            </a:r>
            <a:br>
              <a:rPr lang="en-US" altLang="en-US" sz="1600" b="1" dirty="0">
                <a:solidFill>
                  <a:srgbClr val="008000"/>
                </a:solidFill>
                <a:latin typeface="Consolas" panose="020B06090202040302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altLang="en-US" sz="4000" dirty="0">
              <a:latin typeface="Arial" panose="020B0604020202020204" pitchFamily="34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AB6C54C0-BF58-42DC-8B99-ABAC1B9924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3467" y="1366897"/>
            <a:ext cx="6866525" cy="304698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>
                <a:solidFill>
                  <a:srgbClr val="808000"/>
                </a:solidFill>
                <a:latin typeface="Consolas" panose="020B0609020204030204" pitchFamily="49" charset="0"/>
              </a:rPr>
              <a:t>@Test</a:t>
            </a:r>
            <a:br>
              <a:rPr lang="en-US" altLang="en-US" sz="1600" dirty="0">
                <a:solidFill>
                  <a:srgbClr val="808000"/>
                </a:solidFill>
                <a:latin typeface="Consolas" panose="020B0609020204030204" pitchFamily="49" charset="0"/>
              </a:rPr>
            </a:br>
            <a:r>
              <a:rPr lang="en-US" altLang="en-US" sz="1600" b="1" dirty="0">
                <a:solidFill>
                  <a:srgbClr val="000080"/>
                </a:solidFill>
                <a:latin typeface="Consolas" panose="020B0609020204030204" pitchFamily="49" charset="0"/>
              </a:rPr>
              <a:t>public void </a:t>
            </a:r>
            <a:r>
              <a:rPr lang="en-US" alt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ArithmeticExceptionIsThrownWithAssertJ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  <a:b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en-US" sz="1600" i="1" dirty="0">
                <a:solidFill>
                  <a:srgbClr val="808080"/>
                </a:solidFill>
                <a:latin typeface="Consolas" panose="020B0609020204030204" pitchFamily="49" charset="0"/>
              </a:rPr>
              <a:t>//when</a:t>
            </a:r>
            <a:br>
              <a:rPr lang="en-US" altLang="en-US" sz="1600" i="1" dirty="0">
                <a:solidFill>
                  <a:srgbClr val="808080"/>
                </a:solidFill>
                <a:latin typeface="Consolas" panose="020B0609020204030204" pitchFamily="49" charset="0"/>
              </a:rPr>
            </a:br>
            <a:r>
              <a:rPr lang="en-US" altLang="en-US" sz="1600" i="1" dirty="0">
                <a:solidFill>
                  <a:srgbClr val="808080"/>
                </a:solidFill>
                <a:latin typeface="Consolas" panose="020B0609020204030204" pitchFamily="49" charset="0"/>
              </a:rPr>
              <a:t>  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Throwable thrown = </a:t>
            </a:r>
            <a:r>
              <a:rPr lang="en-US" altLang="en-US" sz="16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catchThrowable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(() -&gt; {</a:t>
            </a:r>
            <a:b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en-US" sz="1600" b="1" dirty="0">
                <a:solidFill>
                  <a:srgbClr val="000080"/>
                </a:solidFill>
                <a:latin typeface="Consolas" panose="020B0609020204030204" pitchFamily="49" charset="0"/>
              </a:rPr>
              <a:t>int 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result = </a:t>
            </a:r>
            <a:r>
              <a:rPr lang="en-US" alt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5 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/ </a:t>
            </a:r>
            <a:r>
              <a:rPr lang="en-US" alt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0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b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});</a:t>
            </a:r>
            <a:b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b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en-US" sz="1600" i="1" dirty="0">
                <a:solidFill>
                  <a:srgbClr val="808080"/>
                </a:solidFill>
                <a:latin typeface="Consolas" panose="020B0609020204030204" pitchFamily="49" charset="0"/>
              </a:rPr>
              <a:t>//then</a:t>
            </a:r>
            <a:br>
              <a:rPr lang="en-US" altLang="en-US" sz="1600" i="1" dirty="0">
                <a:solidFill>
                  <a:srgbClr val="808080"/>
                </a:solidFill>
                <a:latin typeface="Consolas" panose="020B0609020204030204" pitchFamily="49" charset="0"/>
              </a:rPr>
            </a:br>
            <a:r>
              <a:rPr lang="en-US" altLang="en-US" sz="1600" i="1" dirty="0">
                <a:solidFill>
                  <a:srgbClr val="808080"/>
                </a:solidFill>
                <a:latin typeface="Consolas" panose="020B0609020204030204" pitchFamily="49" charset="0"/>
              </a:rPr>
              <a:t>  </a:t>
            </a:r>
            <a:r>
              <a:rPr lang="en-US" altLang="en-US" sz="16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assertThat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(thrown)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.</a:t>
            </a:r>
            <a:r>
              <a:rPr lang="en-US" alt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isInstanceOf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ArithmeticException.</a:t>
            </a:r>
            <a:r>
              <a:rPr lang="en-US" altLang="en-US" sz="1600" b="1" dirty="0" err="1">
                <a:solidFill>
                  <a:srgbClr val="000080"/>
                </a:solidFill>
                <a:latin typeface="Consolas" panose="020B0609020204030204" pitchFamily="49" charset="0"/>
              </a:rPr>
              <a:t>class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b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.</a:t>
            </a:r>
            <a:r>
              <a:rPr lang="en-US" alt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hasMessage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en-US" sz="1600" b="1" dirty="0">
                <a:solidFill>
                  <a:srgbClr val="008000"/>
                </a:solidFill>
                <a:latin typeface="Consolas" panose="020B0609020204030204" pitchFamily="49" charset="0"/>
              </a:rPr>
              <a:t>"/ by zero"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b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altLang="en-US" sz="4000" dirty="0">
              <a:latin typeface="Arial" panose="020B0604020202020204" pitchFamily="34" charset="0"/>
            </a:endParaRPr>
          </a:p>
        </p:txBody>
      </p:sp>
      <p:pic>
        <p:nvPicPr>
          <p:cNvPr id="8" name="Picture 7" descr="A drawing of a face&#10;&#10;Description automatically generated">
            <a:extLst>
              <a:ext uri="{FF2B5EF4-FFF2-40B4-BE49-F238E27FC236}">
                <a16:creationId xmlns:a16="http://schemas.microsoft.com/office/drawing/2014/main" id="{D962C459-3170-446E-A1A7-2BA749EB69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6016" y="4652962"/>
            <a:ext cx="3781425" cy="1209675"/>
          </a:xfrm>
          <a:prstGeom prst="rect">
            <a:avLst/>
          </a:prstGeom>
        </p:spPr>
      </p:pic>
      <p:pic>
        <p:nvPicPr>
          <p:cNvPr id="9" name="Picture 8" descr="A picture containing appliance&#10;&#10;Description automatically generated">
            <a:extLst>
              <a:ext uri="{FF2B5EF4-FFF2-40B4-BE49-F238E27FC236}">
                <a16:creationId xmlns:a16="http://schemas.microsoft.com/office/drawing/2014/main" id="{A8D1AFC0-A314-44F4-B730-B50CA6B21A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2553" y="4088759"/>
            <a:ext cx="1905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12871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Exception conditions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550BAA-4A93-7C4F-9F93-F6DAD9B885B8}"/>
              </a:ext>
            </a:extLst>
          </p:cNvPr>
          <p:cNvSpPr txBox="1"/>
          <p:nvPr/>
        </p:nvSpPr>
        <p:spPr>
          <a:xfrm>
            <a:off x="1258111" y="6503131"/>
            <a:ext cx="3229583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US" sz="933" dirty="0">
                <a:solidFill>
                  <a:srgbClr val="FFFFFF"/>
                </a:solidFill>
                <a:latin typeface="Calibri Light"/>
              </a:rPr>
              <a:t>CONFIDENTIAL  |  © 2019 EPAM Systems, Inc.</a:t>
            </a:r>
            <a:endParaRPr lang="en-US" sz="933" dirty="0">
              <a:solidFill>
                <a:srgbClr val="222222"/>
              </a:solidFill>
              <a:latin typeface="Calibri Light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2436758-93D0-4451-9685-0249187821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39992" y="1366897"/>
            <a:ext cx="4601227" cy="206210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>
                <a:solidFill>
                  <a:srgbClr val="000043"/>
                </a:solidFill>
                <a:latin typeface="Consolas" panose="020B0609020204030204" pitchFamily="49" charset="0"/>
              </a:rPr>
              <a:t>def </a:t>
            </a:r>
            <a:r>
              <a:rPr lang="en-US" altLang="en-US" sz="1600" b="1" dirty="0">
                <a:solidFill>
                  <a:srgbClr val="008000"/>
                </a:solidFill>
                <a:latin typeface="Consolas" panose="020B0609020204030204" pitchFamily="49" charset="0"/>
              </a:rPr>
              <a:t>"</a:t>
            </a:r>
            <a:r>
              <a:rPr lang="en-US" altLang="en-US" sz="1600" b="1" dirty="0" err="1">
                <a:solidFill>
                  <a:srgbClr val="008000"/>
                </a:solidFill>
                <a:latin typeface="Consolas" panose="020B0609020204030204" pitchFamily="49" charset="0"/>
              </a:rPr>
              <a:t>ArithmeticException</a:t>
            </a:r>
            <a:r>
              <a:rPr lang="en-US" altLang="en-US" sz="1600" b="1" dirty="0">
                <a:solidFill>
                  <a:srgbClr val="008000"/>
                </a:solidFill>
                <a:latin typeface="Consolas" panose="020B0609020204030204" pitchFamily="49" charset="0"/>
              </a:rPr>
              <a:t> is thrown"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  <a:b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when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b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en-US" sz="1600" b="1" dirty="0">
                <a:solidFill>
                  <a:srgbClr val="000043"/>
                </a:solidFill>
                <a:latin typeface="Consolas" panose="020B0609020204030204" pitchFamily="49" charset="0"/>
              </a:rPr>
              <a:t>int 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result = </a:t>
            </a:r>
            <a:r>
              <a:rPr lang="en-US" alt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5 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/ </a:t>
            </a:r>
            <a:r>
              <a:rPr lang="en-US" alt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0</a:t>
            </a:r>
            <a:br>
              <a:rPr lang="en-US" alt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</a:br>
            <a:br>
              <a:rPr lang="en-US" alt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</a:br>
            <a:r>
              <a:rPr lang="en-US" alt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  </a:t>
            </a:r>
            <a:r>
              <a:rPr lang="en-US" alt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then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b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ArithmeticException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ex = thrown()</a:t>
            </a:r>
            <a:b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ex.getMessage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() == </a:t>
            </a:r>
            <a:r>
              <a:rPr lang="en-US" altLang="en-US" sz="1600" b="1" dirty="0">
                <a:solidFill>
                  <a:srgbClr val="008000"/>
                </a:solidFill>
                <a:latin typeface="Consolas" panose="020B0609020204030204" pitchFamily="49" charset="0"/>
              </a:rPr>
              <a:t>"/ by zero"</a:t>
            </a:r>
            <a:br>
              <a:rPr lang="en-US" altLang="en-US" sz="1600" b="1" dirty="0">
                <a:solidFill>
                  <a:srgbClr val="008000"/>
                </a:solidFill>
                <a:latin typeface="Consolas" panose="020B06090202040302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altLang="en-US" sz="4000" dirty="0">
              <a:latin typeface="Arial" panose="020B0604020202020204" pitchFamily="34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AB6C54C0-BF58-42DC-8B99-ABAC1B9924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487" y="1366897"/>
            <a:ext cx="6145782" cy="25545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>
                <a:solidFill>
                  <a:srgbClr val="808000"/>
                </a:solidFill>
                <a:latin typeface="Consolas" panose="020B0609020204030204" pitchFamily="49" charset="0"/>
              </a:rPr>
              <a:t>@Test</a:t>
            </a:r>
            <a:br>
              <a:rPr lang="en-US" altLang="en-US" sz="1600" dirty="0">
                <a:solidFill>
                  <a:srgbClr val="808000"/>
                </a:solidFill>
                <a:latin typeface="Consolas" panose="020B0609020204030204" pitchFamily="49" charset="0"/>
              </a:rPr>
            </a:br>
            <a:r>
              <a:rPr lang="en-US" altLang="en-US" sz="1600" b="1" dirty="0">
                <a:solidFill>
                  <a:srgbClr val="000080"/>
                </a:solidFill>
                <a:latin typeface="Consolas" panose="020B0609020204030204" pitchFamily="49" charset="0"/>
              </a:rPr>
              <a:t>public void 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ArithmeticExceptionIsThrownWithJunit5() {</a:t>
            </a:r>
            <a:b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en-US" sz="1600" i="1" dirty="0">
                <a:solidFill>
                  <a:srgbClr val="808080"/>
                </a:solidFill>
                <a:latin typeface="Consolas" panose="020B0609020204030204" pitchFamily="49" charset="0"/>
              </a:rPr>
              <a:t>//when</a:t>
            </a:r>
            <a:br>
              <a:rPr lang="en-US" altLang="en-US" sz="1600" i="1" dirty="0">
                <a:solidFill>
                  <a:srgbClr val="808080"/>
                </a:solidFill>
                <a:latin typeface="Consolas" panose="020B0609020204030204" pitchFamily="49" charset="0"/>
              </a:rPr>
            </a:br>
            <a:r>
              <a:rPr lang="en-US" altLang="en-US" sz="1600" i="1" dirty="0">
                <a:solidFill>
                  <a:srgbClr val="808080"/>
                </a:solidFill>
                <a:latin typeface="Consolas" panose="020B0609020204030204" pitchFamily="49" charset="0"/>
              </a:rPr>
              <a:t>  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Exception ex = </a:t>
            </a:r>
            <a:r>
              <a:rPr lang="en-US" altLang="en-US" sz="16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assertThrows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alt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ArithmeticException.</a:t>
            </a:r>
            <a:r>
              <a:rPr lang="en-US" altLang="en-US" sz="1600" b="1" dirty="0" err="1">
                <a:solidFill>
                  <a:srgbClr val="000080"/>
                </a:solidFill>
                <a:latin typeface="Consolas" panose="020B0609020204030204" pitchFamily="49" charset="0"/>
              </a:rPr>
              <a:t>class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() -&gt; { </a:t>
            </a:r>
            <a:r>
              <a:rPr lang="en-US" altLang="en-US" sz="1600" b="1" dirty="0">
                <a:solidFill>
                  <a:srgbClr val="000080"/>
                </a:solidFill>
                <a:latin typeface="Consolas" panose="020B0609020204030204" pitchFamily="49" charset="0"/>
              </a:rPr>
              <a:t>int 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result = </a:t>
            </a:r>
            <a:r>
              <a:rPr lang="en-US" alt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5 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/ </a:t>
            </a:r>
            <a:r>
              <a:rPr lang="en-US" alt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0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;});</a:t>
            </a:r>
            <a:b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b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en-US" sz="1600" i="1" dirty="0">
                <a:solidFill>
                  <a:srgbClr val="808080"/>
                </a:solidFill>
                <a:latin typeface="Consolas" panose="020B0609020204030204" pitchFamily="49" charset="0"/>
              </a:rPr>
              <a:t>//then</a:t>
            </a:r>
            <a:br>
              <a:rPr lang="en-US" altLang="en-US" sz="1600" i="1" dirty="0">
                <a:solidFill>
                  <a:srgbClr val="808080"/>
                </a:solidFill>
                <a:latin typeface="Consolas" panose="020B0609020204030204" pitchFamily="49" charset="0"/>
              </a:rPr>
            </a:br>
            <a:r>
              <a:rPr lang="en-US" altLang="en-US" sz="1600" i="1" dirty="0">
                <a:solidFill>
                  <a:srgbClr val="808080"/>
                </a:solidFill>
                <a:latin typeface="Consolas" panose="020B0609020204030204" pitchFamily="49" charset="0"/>
              </a:rPr>
              <a:t>  </a:t>
            </a:r>
            <a:r>
              <a:rPr lang="en-US" altLang="en-US" sz="16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assertEquals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en-US" sz="1600" b="1" dirty="0">
                <a:solidFill>
                  <a:srgbClr val="008000"/>
                </a:solidFill>
                <a:latin typeface="Consolas" panose="020B0609020204030204" pitchFamily="49" charset="0"/>
              </a:rPr>
              <a:t>"/ by zero"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ex.getMessage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  <a:b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altLang="en-US" sz="4000" dirty="0">
              <a:latin typeface="Arial" panose="020B0604020202020204" pitchFamily="34" charset="0"/>
            </a:endParaRPr>
          </a:p>
        </p:txBody>
      </p:sp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3A6B4B95-BED9-4A51-A87A-3F7857B39E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5648" y="4675792"/>
            <a:ext cx="3755460" cy="1072989"/>
          </a:xfrm>
          <a:prstGeom prst="rect">
            <a:avLst/>
          </a:prstGeom>
        </p:spPr>
      </p:pic>
      <p:pic>
        <p:nvPicPr>
          <p:cNvPr id="9" name="Picture 8" descr="A picture containing appliance&#10;&#10;Description automatically generated">
            <a:extLst>
              <a:ext uri="{FF2B5EF4-FFF2-40B4-BE49-F238E27FC236}">
                <a16:creationId xmlns:a16="http://schemas.microsoft.com/office/drawing/2014/main" id="{5184D587-E947-4A52-8DA6-48FEE323E3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2553" y="4088759"/>
            <a:ext cx="1905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54296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Exception conditions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550BAA-4A93-7C4F-9F93-F6DAD9B885B8}"/>
              </a:ext>
            </a:extLst>
          </p:cNvPr>
          <p:cNvSpPr txBox="1"/>
          <p:nvPr/>
        </p:nvSpPr>
        <p:spPr>
          <a:xfrm>
            <a:off x="1258111" y="6503131"/>
            <a:ext cx="3229583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US" sz="933" dirty="0">
                <a:solidFill>
                  <a:srgbClr val="FFFFFF"/>
                </a:solidFill>
                <a:latin typeface="Calibri Light"/>
              </a:rPr>
              <a:t>CONFIDENTIAL  |  © 2019 EPAM Systems, Inc.</a:t>
            </a:r>
            <a:endParaRPr lang="en-US" sz="933" dirty="0">
              <a:solidFill>
                <a:srgbClr val="222222"/>
              </a:solidFill>
              <a:latin typeface="Calibri Light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2436758-93D0-4451-9685-0249187821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39992" y="1366897"/>
            <a:ext cx="4601227" cy="206210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>
                <a:solidFill>
                  <a:srgbClr val="000043"/>
                </a:solidFill>
                <a:latin typeface="Consolas" panose="020B0609020204030204" pitchFamily="49" charset="0"/>
              </a:rPr>
              <a:t>def </a:t>
            </a:r>
            <a:r>
              <a:rPr lang="en-US" altLang="en-US" sz="1600" b="1" dirty="0">
                <a:solidFill>
                  <a:srgbClr val="008000"/>
                </a:solidFill>
                <a:latin typeface="Consolas" panose="020B0609020204030204" pitchFamily="49" charset="0"/>
              </a:rPr>
              <a:t>"</a:t>
            </a:r>
            <a:r>
              <a:rPr lang="en-US" altLang="en-US" sz="1600" b="1" dirty="0" err="1">
                <a:solidFill>
                  <a:srgbClr val="008000"/>
                </a:solidFill>
                <a:latin typeface="Consolas" panose="020B0609020204030204" pitchFamily="49" charset="0"/>
              </a:rPr>
              <a:t>ArithmeticException</a:t>
            </a:r>
            <a:r>
              <a:rPr lang="en-US" altLang="en-US" sz="1600" b="1" dirty="0">
                <a:solidFill>
                  <a:srgbClr val="008000"/>
                </a:solidFill>
                <a:latin typeface="Consolas" panose="020B0609020204030204" pitchFamily="49" charset="0"/>
              </a:rPr>
              <a:t> is thrown"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  <a:b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when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b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en-US" sz="1600" b="1" dirty="0">
                <a:solidFill>
                  <a:srgbClr val="000043"/>
                </a:solidFill>
                <a:latin typeface="Consolas" panose="020B0609020204030204" pitchFamily="49" charset="0"/>
              </a:rPr>
              <a:t>int 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result = </a:t>
            </a:r>
            <a:r>
              <a:rPr lang="en-US" alt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5 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/ </a:t>
            </a:r>
            <a:r>
              <a:rPr lang="en-US" alt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0</a:t>
            </a:r>
            <a:br>
              <a:rPr lang="en-US" alt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</a:br>
            <a:br>
              <a:rPr lang="en-US" alt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</a:br>
            <a:r>
              <a:rPr lang="en-US" alt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  </a:t>
            </a:r>
            <a:r>
              <a:rPr lang="en-US" alt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then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b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ArithmeticException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ex = thrown()</a:t>
            </a:r>
            <a:b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ex.</a:t>
            </a:r>
            <a:r>
              <a:rPr lang="en-US" altLang="en-US" sz="1600" dirty="0" err="1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getMessage</a:t>
            </a:r>
            <a:r>
              <a:rPr lang="en-US" alt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()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== </a:t>
            </a:r>
            <a:r>
              <a:rPr lang="en-US" altLang="en-US" sz="1600" b="1" dirty="0">
                <a:solidFill>
                  <a:srgbClr val="008000"/>
                </a:solidFill>
                <a:latin typeface="Consolas" panose="020B0609020204030204" pitchFamily="49" charset="0"/>
              </a:rPr>
              <a:t>"/ by zero"</a:t>
            </a:r>
            <a:br>
              <a:rPr lang="en-US" altLang="en-US" sz="1600" b="1" dirty="0">
                <a:solidFill>
                  <a:srgbClr val="008000"/>
                </a:solidFill>
                <a:latin typeface="Consolas" panose="020B06090202040302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altLang="en-US" sz="4000" dirty="0">
              <a:latin typeface="Arial" panose="020B0604020202020204" pitchFamily="34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AB6C54C0-BF58-42DC-8B99-ABAC1B9924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487" y="1366897"/>
            <a:ext cx="6145782" cy="25545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>
                <a:solidFill>
                  <a:srgbClr val="808000"/>
                </a:solidFill>
                <a:latin typeface="Consolas" panose="020B0609020204030204" pitchFamily="49" charset="0"/>
              </a:rPr>
              <a:t>@Test</a:t>
            </a:r>
            <a:br>
              <a:rPr lang="en-US" altLang="en-US" sz="1600" dirty="0">
                <a:solidFill>
                  <a:srgbClr val="808000"/>
                </a:solidFill>
                <a:latin typeface="Consolas" panose="020B0609020204030204" pitchFamily="49" charset="0"/>
              </a:rPr>
            </a:br>
            <a:r>
              <a:rPr lang="en-US" altLang="en-US" sz="1600" b="1" dirty="0">
                <a:solidFill>
                  <a:srgbClr val="000080"/>
                </a:solidFill>
                <a:latin typeface="Consolas" panose="020B0609020204030204" pitchFamily="49" charset="0"/>
              </a:rPr>
              <a:t>public void 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ArithmeticExceptionIsThrownWithJunit5() {</a:t>
            </a:r>
            <a:b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en-US" sz="1600" i="1" dirty="0">
                <a:solidFill>
                  <a:srgbClr val="808080"/>
                </a:solidFill>
                <a:latin typeface="Consolas" panose="020B0609020204030204" pitchFamily="49" charset="0"/>
              </a:rPr>
              <a:t>//when</a:t>
            </a:r>
            <a:br>
              <a:rPr lang="en-US" altLang="en-US" sz="1600" i="1" dirty="0">
                <a:solidFill>
                  <a:srgbClr val="808080"/>
                </a:solidFill>
                <a:latin typeface="Consolas" panose="020B0609020204030204" pitchFamily="49" charset="0"/>
              </a:rPr>
            </a:br>
            <a:r>
              <a:rPr lang="en-US" altLang="en-US" sz="1600" i="1" dirty="0">
                <a:solidFill>
                  <a:srgbClr val="808080"/>
                </a:solidFill>
                <a:latin typeface="Consolas" panose="020B0609020204030204" pitchFamily="49" charset="0"/>
              </a:rPr>
              <a:t>  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Exception ex = </a:t>
            </a:r>
            <a:r>
              <a:rPr lang="en-US" altLang="en-US" sz="16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assertThrows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alt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ArithmeticException.</a:t>
            </a:r>
            <a:r>
              <a:rPr lang="en-US" altLang="en-US" sz="1600" b="1" dirty="0" err="1">
                <a:solidFill>
                  <a:srgbClr val="000080"/>
                </a:solidFill>
                <a:latin typeface="Consolas" panose="020B0609020204030204" pitchFamily="49" charset="0"/>
              </a:rPr>
              <a:t>class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() -&gt; { </a:t>
            </a:r>
            <a:r>
              <a:rPr lang="en-US" altLang="en-US" sz="1600" b="1" dirty="0">
                <a:solidFill>
                  <a:srgbClr val="000080"/>
                </a:solidFill>
                <a:latin typeface="Consolas" panose="020B0609020204030204" pitchFamily="49" charset="0"/>
              </a:rPr>
              <a:t>int 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result = </a:t>
            </a:r>
            <a:r>
              <a:rPr lang="en-US" alt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5 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/ </a:t>
            </a:r>
            <a:r>
              <a:rPr lang="en-US" alt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0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;});</a:t>
            </a:r>
            <a:b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b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en-US" sz="1600" i="1" dirty="0">
                <a:solidFill>
                  <a:srgbClr val="808080"/>
                </a:solidFill>
                <a:latin typeface="Consolas" panose="020B0609020204030204" pitchFamily="49" charset="0"/>
              </a:rPr>
              <a:t>//then</a:t>
            </a:r>
            <a:br>
              <a:rPr lang="en-US" altLang="en-US" sz="1600" i="1" dirty="0">
                <a:solidFill>
                  <a:srgbClr val="808080"/>
                </a:solidFill>
                <a:latin typeface="Consolas" panose="020B0609020204030204" pitchFamily="49" charset="0"/>
              </a:rPr>
            </a:br>
            <a:r>
              <a:rPr lang="en-US" altLang="en-US" sz="1600" i="1" dirty="0">
                <a:solidFill>
                  <a:srgbClr val="808080"/>
                </a:solidFill>
                <a:latin typeface="Consolas" panose="020B0609020204030204" pitchFamily="49" charset="0"/>
              </a:rPr>
              <a:t>  </a:t>
            </a:r>
            <a:r>
              <a:rPr lang="en-US" altLang="en-US" sz="16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assertEquals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en-US" sz="1600" b="1" dirty="0">
                <a:solidFill>
                  <a:srgbClr val="008000"/>
                </a:solidFill>
                <a:latin typeface="Consolas" panose="020B0609020204030204" pitchFamily="49" charset="0"/>
              </a:rPr>
              <a:t>"/ by zero"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ex.getMessage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  <a:b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altLang="en-US" sz="4000" dirty="0">
              <a:latin typeface="Arial" panose="020B0604020202020204" pitchFamily="34" charset="0"/>
            </a:endParaRPr>
          </a:p>
        </p:txBody>
      </p:sp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3A6B4B95-BED9-4A51-A87A-3F7857B39E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5648" y="4675792"/>
            <a:ext cx="3755460" cy="1072989"/>
          </a:xfrm>
          <a:prstGeom prst="rect">
            <a:avLst/>
          </a:prstGeom>
        </p:spPr>
      </p:pic>
      <p:pic>
        <p:nvPicPr>
          <p:cNvPr id="9" name="Picture 8" descr="A picture containing appliance&#10;&#10;Description automatically generated">
            <a:extLst>
              <a:ext uri="{FF2B5EF4-FFF2-40B4-BE49-F238E27FC236}">
                <a16:creationId xmlns:a16="http://schemas.microsoft.com/office/drawing/2014/main" id="{B9963CD4-C87F-4E0B-BB08-74EE604875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2553" y="4088759"/>
            <a:ext cx="1905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84272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Exception conditions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550BAA-4A93-7C4F-9F93-F6DAD9B885B8}"/>
              </a:ext>
            </a:extLst>
          </p:cNvPr>
          <p:cNvSpPr txBox="1"/>
          <p:nvPr/>
        </p:nvSpPr>
        <p:spPr>
          <a:xfrm>
            <a:off x="1258111" y="6503131"/>
            <a:ext cx="3229583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US" sz="933" dirty="0">
                <a:solidFill>
                  <a:srgbClr val="FFFFFF"/>
                </a:solidFill>
                <a:latin typeface="Calibri Light"/>
              </a:rPr>
              <a:t>CONFIDENTIAL  |  © 2019 EPAM Systems, Inc.</a:t>
            </a:r>
            <a:endParaRPr lang="en-US" sz="933" dirty="0">
              <a:solidFill>
                <a:srgbClr val="222222"/>
              </a:solidFill>
              <a:latin typeface="Calibri Light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2436758-93D0-4451-9685-0249187821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39992" y="1366897"/>
            <a:ext cx="4601227" cy="206210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>
                <a:solidFill>
                  <a:srgbClr val="000043"/>
                </a:solidFill>
                <a:latin typeface="Consolas" panose="020B0609020204030204" pitchFamily="49" charset="0"/>
              </a:rPr>
              <a:t>def </a:t>
            </a:r>
            <a:r>
              <a:rPr lang="en-US" altLang="en-US" sz="1600" b="1" dirty="0">
                <a:solidFill>
                  <a:srgbClr val="008000"/>
                </a:solidFill>
                <a:latin typeface="Consolas" panose="020B0609020204030204" pitchFamily="49" charset="0"/>
              </a:rPr>
              <a:t>"</a:t>
            </a:r>
            <a:r>
              <a:rPr lang="en-US" altLang="en-US" sz="1600" b="1" dirty="0" err="1">
                <a:solidFill>
                  <a:srgbClr val="008000"/>
                </a:solidFill>
                <a:latin typeface="Consolas" panose="020B0609020204030204" pitchFamily="49" charset="0"/>
              </a:rPr>
              <a:t>ArithmeticException</a:t>
            </a:r>
            <a:r>
              <a:rPr lang="en-US" altLang="en-US" sz="1600" b="1" dirty="0">
                <a:solidFill>
                  <a:srgbClr val="008000"/>
                </a:solidFill>
                <a:latin typeface="Consolas" panose="020B0609020204030204" pitchFamily="49" charset="0"/>
              </a:rPr>
              <a:t> is thrown"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  <a:b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when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b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en-US" sz="1600" b="1" dirty="0">
                <a:solidFill>
                  <a:srgbClr val="000043"/>
                </a:solidFill>
                <a:latin typeface="Consolas" panose="020B0609020204030204" pitchFamily="49" charset="0"/>
              </a:rPr>
              <a:t>int 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result = </a:t>
            </a:r>
            <a:r>
              <a:rPr lang="en-US" alt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5 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/ </a:t>
            </a:r>
            <a:r>
              <a:rPr lang="en-US" alt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0</a:t>
            </a:r>
            <a:br>
              <a:rPr lang="en-US" alt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</a:br>
            <a:br>
              <a:rPr lang="en-US" alt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</a:br>
            <a:r>
              <a:rPr lang="en-US" alt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  </a:t>
            </a:r>
            <a:r>
              <a:rPr lang="en-US" alt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then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b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ArithmeticException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ex = thrown()</a:t>
            </a:r>
            <a:b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ex.</a:t>
            </a:r>
            <a:r>
              <a:rPr lang="en-US" altLang="en-US" sz="1600" dirty="0" err="1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message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== </a:t>
            </a:r>
            <a:r>
              <a:rPr lang="en-US" altLang="en-US" sz="1600" b="1" dirty="0">
                <a:solidFill>
                  <a:srgbClr val="008000"/>
                </a:solidFill>
                <a:latin typeface="Consolas" panose="020B0609020204030204" pitchFamily="49" charset="0"/>
              </a:rPr>
              <a:t>"/ by zero"</a:t>
            </a:r>
            <a:br>
              <a:rPr lang="en-US" altLang="en-US" sz="1600" b="1" dirty="0">
                <a:solidFill>
                  <a:srgbClr val="008000"/>
                </a:solidFill>
                <a:latin typeface="Consolas" panose="020B06090202040302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altLang="en-US" sz="4000" dirty="0">
              <a:latin typeface="Arial" panose="020B0604020202020204" pitchFamily="34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AB6C54C0-BF58-42DC-8B99-ABAC1B9924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487" y="1366897"/>
            <a:ext cx="6145782" cy="25545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>
                <a:solidFill>
                  <a:srgbClr val="808000"/>
                </a:solidFill>
                <a:latin typeface="Consolas" panose="020B0609020204030204" pitchFamily="49" charset="0"/>
              </a:rPr>
              <a:t>@Test</a:t>
            </a:r>
            <a:br>
              <a:rPr lang="en-US" altLang="en-US" sz="1600" dirty="0">
                <a:solidFill>
                  <a:srgbClr val="808000"/>
                </a:solidFill>
                <a:latin typeface="Consolas" panose="020B0609020204030204" pitchFamily="49" charset="0"/>
              </a:rPr>
            </a:br>
            <a:r>
              <a:rPr lang="en-US" altLang="en-US" sz="1600" b="1" dirty="0">
                <a:solidFill>
                  <a:srgbClr val="000080"/>
                </a:solidFill>
                <a:latin typeface="Consolas" panose="020B0609020204030204" pitchFamily="49" charset="0"/>
              </a:rPr>
              <a:t>public void 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ArithmeticExceptionIsThrownWithJunit5() {</a:t>
            </a:r>
            <a:b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en-US" sz="1600" i="1" dirty="0">
                <a:solidFill>
                  <a:srgbClr val="808080"/>
                </a:solidFill>
                <a:latin typeface="Consolas" panose="020B0609020204030204" pitchFamily="49" charset="0"/>
              </a:rPr>
              <a:t>//when</a:t>
            </a:r>
            <a:br>
              <a:rPr lang="en-US" altLang="en-US" sz="1600" i="1" dirty="0">
                <a:solidFill>
                  <a:srgbClr val="808080"/>
                </a:solidFill>
                <a:latin typeface="Consolas" panose="020B0609020204030204" pitchFamily="49" charset="0"/>
              </a:rPr>
            </a:br>
            <a:r>
              <a:rPr lang="en-US" altLang="en-US" sz="1600" i="1" dirty="0">
                <a:solidFill>
                  <a:srgbClr val="808080"/>
                </a:solidFill>
                <a:latin typeface="Consolas" panose="020B0609020204030204" pitchFamily="49" charset="0"/>
              </a:rPr>
              <a:t>  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Exception ex = </a:t>
            </a:r>
            <a:r>
              <a:rPr lang="en-US" altLang="en-US" sz="16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assertThrows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alt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ArithmeticException.</a:t>
            </a:r>
            <a:r>
              <a:rPr lang="en-US" altLang="en-US" sz="1600" b="1" dirty="0" err="1">
                <a:solidFill>
                  <a:srgbClr val="000080"/>
                </a:solidFill>
                <a:latin typeface="Consolas" panose="020B0609020204030204" pitchFamily="49" charset="0"/>
              </a:rPr>
              <a:t>class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() -&gt; { </a:t>
            </a:r>
            <a:r>
              <a:rPr lang="en-US" altLang="en-US" sz="1600" b="1" dirty="0">
                <a:solidFill>
                  <a:srgbClr val="000080"/>
                </a:solidFill>
                <a:latin typeface="Consolas" panose="020B0609020204030204" pitchFamily="49" charset="0"/>
              </a:rPr>
              <a:t>int 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result = </a:t>
            </a:r>
            <a:r>
              <a:rPr lang="en-US" alt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5 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/ </a:t>
            </a:r>
            <a:r>
              <a:rPr lang="en-US" alt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0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;});</a:t>
            </a:r>
            <a:b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b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en-US" sz="1600" i="1" dirty="0">
                <a:solidFill>
                  <a:srgbClr val="808080"/>
                </a:solidFill>
                <a:latin typeface="Consolas" panose="020B0609020204030204" pitchFamily="49" charset="0"/>
              </a:rPr>
              <a:t>//then</a:t>
            </a:r>
            <a:br>
              <a:rPr lang="en-US" altLang="en-US" sz="1600" i="1" dirty="0">
                <a:solidFill>
                  <a:srgbClr val="808080"/>
                </a:solidFill>
                <a:latin typeface="Consolas" panose="020B0609020204030204" pitchFamily="49" charset="0"/>
              </a:rPr>
            </a:br>
            <a:r>
              <a:rPr lang="en-US" altLang="en-US" sz="1600" i="1" dirty="0">
                <a:solidFill>
                  <a:srgbClr val="808080"/>
                </a:solidFill>
                <a:latin typeface="Consolas" panose="020B0609020204030204" pitchFamily="49" charset="0"/>
              </a:rPr>
              <a:t>  </a:t>
            </a:r>
            <a:r>
              <a:rPr lang="en-US" altLang="en-US" sz="16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assertEquals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en-US" sz="1600" b="1" dirty="0">
                <a:solidFill>
                  <a:srgbClr val="008000"/>
                </a:solidFill>
                <a:latin typeface="Consolas" panose="020B0609020204030204" pitchFamily="49" charset="0"/>
              </a:rPr>
              <a:t>"/ by zero"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ex.getMessage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  <a:b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altLang="en-US" sz="4000" dirty="0">
              <a:latin typeface="Arial" panose="020B0604020202020204" pitchFamily="34" charset="0"/>
            </a:endParaRPr>
          </a:p>
        </p:txBody>
      </p:sp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DABC0F07-C08E-45D7-877B-0CC76E03A2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5648" y="4675792"/>
            <a:ext cx="3755460" cy="1072989"/>
          </a:xfrm>
          <a:prstGeom prst="rect">
            <a:avLst/>
          </a:prstGeom>
        </p:spPr>
      </p:pic>
      <p:pic>
        <p:nvPicPr>
          <p:cNvPr id="9" name="Picture 8" descr="A picture containing appliance&#10;&#10;Description automatically generated">
            <a:extLst>
              <a:ext uri="{FF2B5EF4-FFF2-40B4-BE49-F238E27FC236}">
                <a16:creationId xmlns:a16="http://schemas.microsoft.com/office/drawing/2014/main" id="{CAD2DDAC-44AB-4BF3-8E59-46AB892146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2553" y="4088759"/>
            <a:ext cx="1905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21308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Exception conditions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550BAA-4A93-7C4F-9F93-F6DAD9B885B8}"/>
              </a:ext>
            </a:extLst>
          </p:cNvPr>
          <p:cNvSpPr txBox="1"/>
          <p:nvPr/>
        </p:nvSpPr>
        <p:spPr>
          <a:xfrm>
            <a:off x="1258111" y="6503131"/>
            <a:ext cx="3229583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US" sz="933" dirty="0">
                <a:solidFill>
                  <a:srgbClr val="FFFFFF"/>
                </a:solidFill>
                <a:latin typeface="Calibri Light"/>
              </a:rPr>
              <a:t>CONFIDENTIAL  |  © 2019 EPAM Systems, Inc.</a:t>
            </a:r>
            <a:endParaRPr lang="en-US" sz="933" dirty="0">
              <a:solidFill>
                <a:srgbClr val="222222"/>
              </a:solidFill>
              <a:latin typeface="Calibri Light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2436758-93D0-4451-9685-0249187821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39992" y="1366897"/>
            <a:ext cx="4601227" cy="206210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>
                <a:solidFill>
                  <a:srgbClr val="000043"/>
                </a:solidFill>
                <a:latin typeface="Consolas" panose="020B0609020204030204" pitchFamily="49" charset="0"/>
              </a:rPr>
              <a:t>def </a:t>
            </a:r>
            <a:r>
              <a:rPr lang="en-US" altLang="en-US" sz="1600" b="1" dirty="0">
                <a:solidFill>
                  <a:srgbClr val="008000"/>
                </a:solidFill>
                <a:latin typeface="Consolas" panose="020B0609020204030204" pitchFamily="49" charset="0"/>
              </a:rPr>
              <a:t>"</a:t>
            </a:r>
            <a:r>
              <a:rPr lang="en-US" altLang="en-US" sz="1600" b="1" dirty="0" err="1">
                <a:solidFill>
                  <a:srgbClr val="008000"/>
                </a:solidFill>
                <a:latin typeface="Consolas" panose="020B0609020204030204" pitchFamily="49" charset="0"/>
              </a:rPr>
              <a:t>ArithmeticException</a:t>
            </a:r>
            <a:r>
              <a:rPr lang="en-US" altLang="en-US" sz="1600" b="1" dirty="0">
                <a:solidFill>
                  <a:srgbClr val="008000"/>
                </a:solidFill>
                <a:latin typeface="Consolas" panose="020B0609020204030204" pitchFamily="49" charset="0"/>
              </a:rPr>
              <a:t> is thrown"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  <a:b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when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b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en-US" sz="1600" b="1" dirty="0">
                <a:solidFill>
                  <a:srgbClr val="000043"/>
                </a:solidFill>
                <a:latin typeface="Consolas" panose="020B0609020204030204" pitchFamily="49" charset="0"/>
              </a:rPr>
              <a:t>int 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result = </a:t>
            </a:r>
            <a:r>
              <a:rPr lang="en-US" alt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5 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/ </a:t>
            </a:r>
            <a:r>
              <a:rPr lang="en-US" alt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0</a:t>
            </a:r>
            <a:br>
              <a:rPr lang="en-US" alt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</a:br>
            <a:br>
              <a:rPr lang="en-US" alt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</a:br>
            <a:r>
              <a:rPr lang="en-US" alt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  </a:t>
            </a:r>
            <a:r>
              <a:rPr lang="en-US" alt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then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b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ArithmeticException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ex = thrown()</a:t>
            </a:r>
            <a:b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ex.</a:t>
            </a:r>
            <a:r>
              <a:rPr lang="en-US" altLang="en-US" sz="1600" dirty="0" err="1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message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== </a:t>
            </a:r>
            <a:r>
              <a:rPr lang="en-US" altLang="en-US" sz="1600" b="1" dirty="0">
                <a:solidFill>
                  <a:srgbClr val="008000"/>
                </a:solidFill>
                <a:latin typeface="Consolas" panose="020B0609020204030204" pitchFamily="49" charset="0"/>
              </a:rPr>
              <a:t>"/ by zero"</a:t>
            </a:r>
            <a:br>
              <a:rPr lang="en-US" altLang="en-US" sz="1600" b="1" dirty="0">
                <a:solidFill>
                  <a:srgbClr val="008000"/>
                </a:solidFill>
                <a:latin typeface="Consolas" panose="020B06090202040302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altLang="en-US" sz="4000" dirty="0">
              <a:latin typeface="Arial" panose="020B0604020202020204" pitchFamily="34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AB6C54C0-BF58-42DC-8B99-ABAC1B9924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487" y="1366897"/>
            <a:ext cx="6145782" cy="25545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>
                <a:solidFill>
                  <a:srgbClr val="808000"/>
                </a:solidFill>
                <a:latin typeface="Consolas" panose="020B0609020204030204" pitchFamily="49" charset="0"/>
              </a:rPr>
              <a:t>@Test</a:t>
            </a:r>
            <a:br>
              <a:rPr lang="en-US" altLang="en-US" sz="1600" dirty="0">
                <a:solidFill>
                  <a:srgbClr val="808000"/>
                </a:solidFill>
                <a:latin typeface="Consolas" panose="020B0609020204030204" pitchFamily="49" charset="0"/>
              </a:rPr>
            </a:br>
            <a:r>
              <a:rPr lang="en-US" altLang="en-US" sz="1600" b="1" dirty="0">
                <a:solidFill>
                  <a:srgbClr val="000080"/>
                </a:solidFill>
                <a:latin typeface="Consolas" panose="020B0609020204030204" pitchFamily="49" charset="0"/>
              </a:rPr>
              <a:t>public void 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ArithmeticExceptionIsThrownWithJunit5() {</a:t>
            </a:r>
            <a:b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en-US" sz="1600" i="1" dirty="0">
                <a:solidFill>
                  <a:srgbClr val="808080"/>
                </a:solidFill>
                <a:latin typeface="Consolas" panose="020B0609020204030204" pitchFamily="49" charset="0"/>
              </a:rPr>
              <a:t>//when</a:t>
            </a:r>
            <a:br>
              <a:rPr lang="en-US" altLang="en-US" sz="1600" i="1" dirty="0">
                <a:solidFill>
                  <a:srgbClr val="808080"/>
                </a:solidFill>
                <a:latin typeface="Consolas" panose="020B0609020204030204" pitchFamily="49" charset="0"/>
              </a:rPr>
            </a:br>
            <a:r>
              <a:rPr lang="en-US" altLang="en-US" sz="1600" i="1" dirty="0">
                <a:solidFill>
                  <a:srgbClr val="808080"/>
                </a:solidFill>
                <a:latin typeface="Consolas" panose="020B0609020204030204" pitchFamily="49" charset="0"/>
              </a:rPr>
              <a:t>  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Exception ex = </a:t>
            </a:r>
            <a:r>
              <a:rPr lang="en-US" altLang="en-US" sz="16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assertThrows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alt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ArithmeticException.</a:t>
            </a:r>
            <a:r>
              <a:rPr lang="en-US" altLang="en-US" sz="1600" b="1" dirty="0" err="1">
                <a:solidFill>
                  <a:srgbClr val="000080"/>
                </a:solidFill>
                <a:latin typeface="Consolas" panose="020B0609020204030204" pitchFamily="49" charset="0"/>
              </a:rPr>
              <a:t>class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() -&gt; { </a:t>
            </a:r>
            <a:r>
              <a:rPr lang="en-US" altLang="en-US" sz="1600" b="1" dirty="0">
                <a:solidFill>
                  <a:srgbClr val="000080"/>
                </a:solidFill>
                <a:latin typeface="Consolas" panose="020B0609020204030204" pitchFamily="49" charset="0"/>
              </a:rPr>
              <a:t>int 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result = </a:t>
            </a:r>
            <a:r>
              <a:rPr lang="en-US" alt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5 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/ </a:t>
            </a:r>
            <a:r>
              <a:rPr lang="en-US" alt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0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;});</a:t>
            </a:r>
            <a:b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b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en-US" sz="1600" i="1" dirty="0">
                <a:solidFill>
                  <a:srgbClr val="808080"/>
                </a:solidFill>
                <a:latin typeface="Consolas" panose="020B0609020204030204" pitchFamily="49" charset="0"/>
              </a:rPr>
              <a:t>//then</a:t>
            </a:r>
            <a:br>
              <a:rPr lang="en-US" altLang="en-US" sz="1600" i="1" dirty="0">
                <a:solidFill>
                  <a:srgbClr val="808080"/>
                </a:solidFill>
                <a:latin typeface="Consolas" panose="020B0609020204030204" pitchFamily="49" charset="0"/>
              </a:rPr>
            </a:br>
            <a:r>
              <a:rPr lang="en-US" altLang="en-US" sz="1600" i="1" dirty="0">
                <a:solidFill>
                  <a:srgbClr val="808080"/>
                </a:solidFill>
                <a:latin typeface="Consolas" panose="020B0609020204030204" pitchFamily="49" charset="0"/>
              </a:rPr>
              <a:t>  </a:t>
            </a:r>
            <a:r>
              <a:rPr lang="en-US" altLang="en-US" sz="16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assertEquals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en-US" sz="1600" b="1" dirty="0">
                <a:solidFill>
                  <a:srgbClr val="008000"/>
                </a:solidFill>
                <a:latin typeface="Consolas" panose="020B0609020204030204" pitchFamily="49" charset="0"/>
              </a:rPr>
              <a:t>"/ by zero"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ex.getMessage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  <a:b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altLang="en-US" sz="4000" dirty="0">
              <a:latin typeface="Arial" panose="020B0604020202020204" pitchFamily="34" charset="0"/>
            </a:endParaRPr>
          </a:p>
        </p:txBody>
      </p:sp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DABC0F07-C08E-45D7-877B-0CC76E03A2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5648" y="4675792"/>
            <a:ext cx="3755460" cy="1072989"/>
          </a:xfrm>
          <a:prstGeom prst="rect">
            <a:avLst/>
          </a:prstGeom>
        </p:spPr>
      </p:pic>
      <p:pic>
        <p:nvPicPr>
          <p:cNvPr id="5" name="Picture 4" descr="A picture containing person, indoor, young, boy&#10;&#10;Description automatically generated">
            <a:extLst>
              <a:ext uri="{FF2B5EF4-FFF2-40B4-BE49-F238E27FC236}">
                <a16:creationId xmlns:a16="http://schemas.microsoft.com/office/drawing/2014/main" id="{F55780B5-79B6-4900-B9C4-24C57B09D4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1752" y="3429000"/>
            <a:ext cx="3101047" cy="2756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93514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Driven Testing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550BAA-4A93-7C4F-9F93-F6DAD9B885B8}"/>
              </a:ext>
            </a:extLst>
          </p:cNvPr>
          <p:cNvSpPr txBox="1"/>
          <p:nvPr/>
        </p:nvSpPr>
        <p:spPr>
          <a:xfrm>
            <a:off x="1258111" y="6503131"/>
            <a:ext cx="3229583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US" sz="933" dirty="0">
                <a:solidFill>
                  <a:srgbClr val="FFFFFF"/>
                </a:solidFill>
                <a:latin typeface="Calibri Light"/>
              </a:rPr>
              <a:t>CONFIDENTIAL  |  © 2019 EPAM Systems, Inc.</a:t>
            </a:r>
            <a:endParaRPr lang="en-US" sz="933" dirty="0">
              <a:solidFill>
                <a:srgbClr val="222222"/>
              </a:solidFill>
              <a:latin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41691885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Spock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sz="2400" dirty="0"/>
              <a:t>Testing framework for Java and Groovy applications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Tests are written in Groovy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Based on </a:t>
            </a:r>
            <a:r>
              <a:rPr lang="en-US" sz="2400" dirty="0" err="1"/>
              <a:t>junit</a:t>
            </a:r>
            <a:r>
              <a:rPr lang="en-US" sz="2400" dirty="0"/>
              <a:t> </a:t>
            </a:r>
            <a:r>
              <a:rPr lang="en-US" sz="2400"/>
              <a:t>runner Sputnik</a:t>
            </a:r>
            <a:endParaRPr lang="en-US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550BAA-4A93-7C4F-9F93-F6DAD9B885B8}"/>
              </a:ext>
            </a:extLst>
          </p:cNvPr>
          <p:cNvSpPr txBox="1"/>
          <p:nvPr/>
        </p:nvSpPr>
        <p:spPr>
          <a:xfrm>
            <a:off x="1258111" y="6503131"/>
            <a:ext cx="3229583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US" sz="933" dirty="0">
                <a:solidFill>
                  <a:srgbClr val="FFFFFF"/>
                </a:solidFill>
                <a:latin typeface="Calibri Light"/>
              </a:rPr>
              <a:t>CONFIDENTIAL  |  © 2019 EPAM Systems, Inc.</a:t>
            </a:r>
            <a:endParaRPr lang="en-US" sz="933" dirty="0">
              <a:solidFill>
                <a:srgbClr val="222222"/>
              </a:solidFill>
              <a:latin typeface="Calibri Light"/>
            </a:endParaRPr>
          </a:p>
        </p:txBody>
      </p:sp>
      <p:pic>
        <p:nvPicPr>
          <p:cNvPr id="6" name="Picture 5" descr="A picture containing bird&#10;&#10;Description automatically generated">
            <a:extLst>
              <a:ext uri="{FF2B5EF4-FFF2-40B4-BE49-F238E27FC236}">
                <a16:creationId xmlns:a16="http://schemas.microsoft.com/office/drawing/2014/main" id="{6CB8E561-1BBD-42DD-A27A-79EF0A4369B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56" t="34445" r="17249" b="11071"/>
          <a:stretch/>
        </p:blipFill>
        <p:spPr>
          <a:xfrm>
            <a:off x="5710275" y="3213275"/>
            <a:ext cx="5725989" cy="2755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84073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Driven Testing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550BAA-4A93-7C4F-9F93-F6DAD9B885B8}"/>
              </a:ext>
            </a:extLst>
          </p:cNvPr>
          <p:cNvSpPr txBox="1"/>
          <p:nvPr/>
        </p:nvSpPr>
        <p:spPr>
          <a:xfrm>
            <a:off x="1258111" y="6503131"/>
            <a:ext cx="3229583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US" sz="933" dirty="0">
                <a:solidFill>
                  <a:srgbClr val="FFFFFF"/>
                </a:solidFill>
                <a:latin typeface="Calibri Light"/>
              </a:rPr>
              <a:t>CONFIDENTIAL  |  © 2019 EPAM Systems, Inc.</a:t>
            </a:r>
            <a:endParaRPr lang="en-US" sz="933" dirty="0">
              <a:solidFill>
                <a:srgbClr val="222222"/>
              </a:solidFill>
              <a:latin typeface="Calibri Light"/>
            </a:endParaRPr>
          </a:p>
        </p:txBody>
      </p:sp>
      <p:pic>
        <p:nvPicPr>
          <p:cNvPr id="8" name="Picture 7" descr="A group of people riding on the back of a truck&#10;&#10;Description automatically generated">
            <a:extLst>
              <a:ext uri="{FF2B5EF4-FFF2-40B4-BE49-F238E27FC236}">
                <a16:creationId xmlns:a16="http://schemas.microsoft.com/office/drawing/2014/main" id="{C41C34A7-5526-473B-89A0-12A0ED8FC2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733" y="1287045"/>
            <a:ext cx="7656534" cy="4860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68746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Driven Testing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550BAA-4A93-7C4F-9F93-F6DAD9B885B8}"/>
              </a:ext>
            </a:extLst>
          </p:cNvPr>
          <p:cNvSpPr txBox="1"/>
          <p:nvPr/>
        </p:nvSpPr>
        <p:spPr>
          <a:xfrm>
            <a:off x="1258111" y="6503131"/>
            <a:ext cx="3229583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US" sz="933" dirty="0">
                <a:solidFill>
                  <a:srgbClr val="FFFFFF"/>
                </a:solidFill>
                <a:latin typeface="Calibri Light"/>
              </a:rPr>
              <a:t>CONFIDENTIAL  |  © 2019 EPAM Systems, Inc.</a:t>
            </a:r>
            <a:endParaRPr lang="en-US" sz="933" dirty="0">
              <a:solidFill>
                <a:srgbClr val="222222"/>
              </a:solidFill>
              <a:latin typeface="Calibri Light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2436758-93D0-4451-9685-0249187821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494" y="1380165"/>
            <a:ext cx="4141610" cy="156966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>
                <a:solidFill>
                  <a:srgbClr val="00004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 </a:t>
            </a:r>
            <a:r>
              <a:rPr lang="en-US" altLang="en-US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"maximum of two numbers"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expect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Math.</a:t>
            </a:r>
            <a:r>
              <a:rPr lang="en-US" altLang="en-US" sz="1600" i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max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== </a:t>
            </a:r>
            <a: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b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Math.</a:t>
            </a:r>
            <a:r>
              <a:rPr lang="en-US" altLang="en-US" sz="1600" i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max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== </a:t>
            </a:r>
            <a: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  <a:b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Math.</a:t>
            </a:r>
            <a:r>
              <a:rPr lang="en-US" altLang="en-US" sz="1600" i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max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== </a:t>
            </a:r>
            <a: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b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altLang="en-US" sz="40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811027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Driven Testing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550BAA-4A93-7C4F-9F93-F6DAD9B885B8}"/>
              </a:ext>
            </a:extLst>
          </p:cNvPr>
          <p:cNvSpPr txBox="1"/>
          <p:nvPr/>
        </p:nvSpPr>
        <p:spPr>
          <a:xfrm>
            <a:off x="1258111" y="6503131"/>
            <a:ext cx="3229583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US" sz="933" dirty="0">
                <a:solidFill>
                  <a:srgbClr val="FFFFFF"/>
                </a:solidFill>
                <a:latin typeface="Calibri Light"/>
              </a:rPr>
              <a:t>CONFIDENTIAL  |  © 2019 EPAM Systems, Inc.</a:t>
            </a:r>
            <a:endParaRPr lang="en-US" sz="933" dirty="0">
              <a:solidFill>
                <a:srgbClr val="222222"/>
              </a:solidFill>
              <a:latin typeface="Calibri Light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2436758-93D0-4451-9685-0249187821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494" y="1380165"/>
            <a:ext cx="4141610" cy="156966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>
                <a:solidFill>
                  <a:srgbClr val="00004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 </a:t>
            </a:r>
            <a:r>
              <a:rPr lang="en-US" altLang="en-US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"maximum of two numbers"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expect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Math.</a:t>
            </a:r>
            <a:r>
              <a:rPr lang="en-US" altLang="en-US" sz="1600" i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max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== </a:t>
            </a:r>
            <a: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b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Math.</a:t>
            </a:r>
            <a:r>
              <a:rPr lang="en-US" altLang="en-US" sz="1600" i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max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== </a:t>
            </a:r>
            <a: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  <a:b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Math.</a:t>
            </a:r>
            <a:r>
              <a:rPr lang="en-US" altLang="en-US" sz="1600" i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max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== </a:t>
            </a:r>
            <a: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b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altLang="en-US" sz="4000" dirty="0">
              <a:latin typeface="Arial" panose="020B0604020202020204" pitchFamily="34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92669FFE-9BE7-425B-A472-3F9B869518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486" y="3622854"/>
            <a:ext cx="6458925" cy="25545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>
                <a:solidFill>
                  <a:srgbClr val="00004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 </a:t>
            </a:r>
            <a:r>
              <a:rPr lang="en-US" altLang="en-US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"maximum of two numbers"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600" b="1" dirty="0">
                <a:solidFill>
                  <a:srgbClr val="00004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a, </a:t>
            </a:r>
            <a:r>
              <a:rPr lang="en-US" altLang="en-US" sz="1600" b="1" dirty="0">
                <a:solidFill>
                  <a:srgbClr val="00004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b, </a:t>
            </a:r>
            <a:r>
              <a:rPr lang="en-US" altLang="en-US" sz="1600" b="1" dirty="0">
                <a:solidFill>
                  <a:srgbClr val="00004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c) {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expect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Math.</a:t>
            </a:r>
            <a:r>
              <a:rPr lang="en-US" altLang="en-US" sz="1600" i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max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(a, b) == c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where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a | b | c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b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7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  <a:b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0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b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altLang="en-US" sz="40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071324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Driven Testing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550BAA-4A93-7C4F-9F93-F6DAD9B885B8}"/>
              </a:ext>
            </a:extLst>
          </p:cNvPr>
          <p:cNvSpPr txBox="1"/>
          <p:nvPr/>
        </p:nvSpPr>
        <p:spPr>
          <a:xfrm>
            <a:off x="1258111" y="6503131"/>
            <a:ext cx="3229583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US" sz="933" dirty="0">
                <a:solidFill>
                  <a:srgbClr val="FFFFFF"/>
                </a:solidFill>
                <a:latin typeface="Calibri Light"/>
              </a:rPr>
              <a:t>CONFIDENTIAL  |  © 2019 EPAM Systems, Inc.</a:t>
            </a:r>
            <a:endParaRPr lang="en-US" sz="933" dirty="0">
              <a:solidFill>
                <a:srgbClr val="222222"/>
              </a:solidFill>
              <a:latin typeface="Calibri Light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2436758-93D0-4451-9685-0249187821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494" y="1380165"/>
            <a:ext cx="4141610" cy="156966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>
                <a:solidFill>
                  <a:srgbClr val="00004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 </a:t>
            </a:r>
            <a:r>
              <a:rPr lang="en-US" altLang="en-US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"maximum of two numbers"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expect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Math.</a:t>
            </a:r>
            <a:r>
              <a:rPr lang="en-US" altLang="en-US" sz="1600" i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max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== </a:t>
            </a:r>
            <a: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b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Math.</a:t>
            </a:r>
            <a:r>
              <a:rPr lang="en-US" altLang="en-US" sz="1600" i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max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== </a:t>
            </a:r>
            <a: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  <a:b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Math.</a:t>
            </a:r>
            <a:r>
              <a:rPr lang="en-US" altLang="en-US" sz="1600" i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max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== </a:t>
            </a:r>
            <a: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b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altLang="en-US" sz="4000" dirty="0">
              <a:latin typeface="Arial" panose="020B0604020202020204" pitchFamily="34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92669FFE-9BE7-425B-A472-3F9B869518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486" y="3622854"/>
            <a:ext cx="6458925" cy="25545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>
                <a:solidFill>
                  <a:srgbClr val="00004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 </a:t>
            </a:r>
            <a:r>
              <a:rPr lang="en-US" altLang="en-US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"maximum of two numbers"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600" b="1" dirty="0">
                <a:solidFill>
                  <a:srgbClr val="00004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a, </a:t>
            </a:r>
            <a:r>
              <a:rPr lang="en-US" altLang="en-US" sz="1600" b="1" dirty="0">
                <a:solidFill>
                  <a:srgbClr val="00004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b, </a:t>
            </a:r>
            <a:r>
              <a:rPr lang="en-US" altLang="en-US" sz="1600" b="1" dirty="0">
                <a:solidFill>
                  <a:srgbClr val="00004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c) {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expect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Math.</a:t>
            </a:r>
            <a:r>
              <a:rPr lang="en-US" altLang="en-US" sz="1600" i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max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(a, b) == c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where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a | b | c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b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7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  <a:b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0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b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altLang="en-US" sz="4000" dirty="0">
              <a:latin typeface="Arial" panose="020B0604020202020204" pitchFamily="34" charset="0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12FD2939-A695-45A1-A8D1-D5A7B56C6C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40339" y="3622854"/>
            <a:ext cx="4171175" cy="25545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>
                <a:solidFill>
                  <a:srgbClr val="00004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 </a:t>
            </a:r>
            <a:r>
              <a:rPr lang="en-US" altLang="en-US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"maximum of two numbers"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expect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Math.</a:t>
            </a:r>
            <a:r>
              <a:rPr lang="en-US" altLang="en-US" sz="1600" i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max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(a, b) == c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where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a | b </a:t>
            </a:r>
            <a:r>
              <a:rPr lang="en-US" alt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||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 </a:t>
            </a:r>
            <a:r>
              <a:rPr lang="en-US" alt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||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b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7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 </a:t>
            </a:r>
            <a:r>
              <a:rPr lang="en-US" alt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||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  <a:b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0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 </a:t>
            </a:r>
            <a:r>
              <a:rPr lang="en-US" alt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||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b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altLang="en-US" sz="40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083889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Driven Testing Failure report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550BAA-4A93-7C4F-9F93-F6DAD9B885B8}"/>
              </a:ext>
            </a:extLst>
          </p:cNvPr>
          <p:cNvSpPr txBox="1"/>
          <p:nvPr/>
        </p:nvSpPr>
        <p:spPr>
          <a:xfrm>
            <a:off x="1258111" y="6503131"/>
            <a:ext cx="3229583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US" sz="933" dirty="0">
                <a:solidFill>
                  <a:srgbClr val="FFFFFF"/>
                </a:solidFill>
                <a:latin typeface="Calibri Light"/>
              </a:rPr>
              <a:t>CONFIDENTIAL  |  © 2019 EPAM Systems, Inc.</a:t>
            </a:r>
            <a:endParaRPr lang="en-US" sz="933" dirty="0">
              <a:solidFill>
                <a:srgbClr val="222222"/>
              </a:solidFill>
              <a:latin typeface="Calibri Light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12FD2939-A695-45A1-A8D1-D5A7B56C6C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486" y="1230382"/>
            <a:ext cx="4171175" cy="25545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>
                <a:solidFill>
                  <a:srgbClr val="00004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 </a:t>
            </a:r>
            <a:r>
              <a:rPr lang="en-US" altLang="en-US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"maximum of two numbers"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expect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Math.</a:t>
            </a:r>
            <a:r>
              <a:rPr lang="en-US" altLang="en-US" sz="1600" i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max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(a, b) == c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where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a | b || c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|| </a:t>
            </a:r>
            <a: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b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7 </a:t>
            </a:r>
            <a:r>
              <a:rPr lang="en-US" alt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lang="en-US" alt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4 </a:t>
            </a:r>
            <a:r>
              <a:rPr lang="en-US" alt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|| </a:t>
            </a:r>
            <a:r>
              <a:rPr lang="en-US" alt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b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0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|| </a:t>
            </a:r>
            <a: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b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altLang="en-US" sz="40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493507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Driven Testing Failure report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550BAA-4A93-7C4F-9F93-F6DAD9B885B8}"/>
              </a:ext>
            </a:extLst>
          </p:cNvPr>
          <p:cNvSpPr txBox="1"/>
          <p:nvPr/>
        </p:nvSpPr>
        <p:spPr>
          <a:xfrm>
            <a:off x="1258111" y="6503131"/>
            <a:ext cx="3229583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US" sz="933" dirty="0">
                <a:solidFill>
                  <a:srgbClr val="FFFFFF"/>
                </a:solidFill>
                <a:latin typeface="Calibri Light"/>
              </a:rPr>
              <a:t>CONFIDENTIAL  |  © 2019 EPAM Systems, Inc.</a:t>
            </a:r>
            <a:endParaRPr lang="en-US" sz="933" dirty="0">
              <a:solidFill>
                <a:srgbClr val="222222"/>
              </a:solidFill>
              <a:latin typeface="Calibri Light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12FD2939-A695-45A1-A8D1-D5A7B56C6C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486" y="1230382"/>
            <a:ext cx="4171175" cy="25545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>
                <a:solidFill>
                  <a:srgbClr val="00004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 </a:t>
            </a:r>
            <a:r>
              <a:rPr lang="en-US" altLang="en-US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"maximum of two numbers"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expect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Math.</a:t>
            </a:r>
            <a:r>
              <a:rPr lang="en-US" altLang="en-US" sz="1600" i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max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(a, b) == c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where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a | b || c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|| </a:t>
            </a:r>
            <a: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b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7 </a:t>
            </a:r>
            <a:r>
              <a:rPr lang="en-US" alt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lang="en-US" alt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4 </a:t>
            </a:r>
            <a:r>
              <a:rPr lang="en-US" alt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|| </a:t>
            </a:r>
            <a:r>
              <a:rPr lang="en-US" alt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b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0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|| </a:t>
            </a:r>
            <a: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b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altLang="en-US" sz="4000" dirty="0">
              <a:latin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180089-7529-447B-AB05-88C45ED2FA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0857" y="2757351"/>
            <a:ext cx="8274368" cy="275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51272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Driven Testing @Unroll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550BAA-4A93-7C4F-9F93-F6DAD9B885B8}"/>
              </a:ext>
            </a:extLst>
          </p:cNvPr>
          <p:cNvSpPr txBox="1"/>
          <p:nvPr/>
        </p:nvSpPr>
        <p:spPr>
          <a:xfrm>
            <a:off x="1258111" y="6503131"/>
            <a:ext cx="3229583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US" sz="933" dirty="0">
                <a:solidFill>
                  <a:srgbClr val="FFFFFF"/>
                </a:solidFill>
                <a:latin typeface="Calibri Light"/>
              </a:rPr>
              <a:t>CONFIDENTIAL  |  © 2019 EPAM Systems, Inc.</a:t>
            </a:r>
            <a:endParaRPr lang="en-US" sz="933" dirty="0">
              <a:solidFill>
                <a:srgbClr val="222222"/>
              </a:solidFill>
              <a:latin typeface="Calibri Light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12FD2939-A695-45A1-A8D1-D5A7B56C6C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486" y="1107271"/>
            <a:ext cx="4171175" cy="280076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@Unroll</a:t>
            </a:r>
            <a:endParaRPr lang="en-US" altLang="en-US" sz="1600" b="1" dirty="0">
              <a:solidFill>
                <a:srgbClr val="00004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>
                <a:solidFill>
                  <a:srgbClr val="00004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 </a:t>
            </a:r>
            <a:r>
              <a:rPr lang="en-US" altLang="en-US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"maximum of two numbers"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expect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Math.</a:t>
            </a:r>
            <a:r>
              <a:rPr lang="en-US" altLang="en-US" sz="1600" i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max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(a, b) == c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where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a | b || c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|| </a:t>
            </a:r>
            <a: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b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7 </a:t>
            </a:r>
            <a:r>
              <a:rPr lang="en-US" alt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lang="en-US" alt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4 </a:t>
            </a:r>
            <a:r>
              <a:rPr lang="en-US" alt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|| </a:t>
            </a:r>
            <a:r>
              <a:rPr lang="en-US" alt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b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0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|| </a:t>
            </a:r>
            <a: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b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altLang="en-US" sz="4000" dirty="0">
              <a:latin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816A14F-C8BD-4892-8029-7CA83A8C52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0856" y="2757350"/>
            <a:ext cx="8431117" cy="2691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43881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Driven Testing variables values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550BAA-4A93-7C4F-9F93-F6DAD9B885B8}"/>
              </a:ext>
            </a:extLst>
          </p:cNvPr>
          <p:cNvSpPr txBox="1"/>
          <p:nvPr/>
        </p:nvSpPr>
        <p:spPr>
          <a:xfrm>
            <a:off x="1258111" y="6503131"/>
            <a:ext cx="3229583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US" sz="933" dirty="0">
                <a:solidFill>
                  <a:srgbClr val="FFFFFF"/>
                </a:solidFill>
                <a:latin typeface="Calibri Light"/>
              </a:rPr>
              <a:t>CONFIDENTIAL  |  © 2019 EPAM Systems, Inc.</a:t>
            </a:r>
            <a:endParaRPr lang="en-US" sz="933" dirty="0">
              <a:solidFill>
                <a:srgbClr val="222222"/>
              </a:solidFill>
              <a:latin typeface="Calibri Light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12FD2939-A695-45A1-A8D1-D5A7B56C6C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486" y="1107271"/>
            <a:ext cx="4680237" cy="280076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@Unroll</a:t>
            </a:r>
            <a:endParaRPr lang="en-US" altLang="en-US" sz="1600" b="1" dirty="0">
              <a:solidFill>
                <a:srgbClr val="00004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>
                <a:solidFill>
                  <a:srgbClr val="00004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 </a:t>
            </a:r>
            <a:r>
              <a:rPr lang="en-US" altLang="en-US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"maximum of #a and #b is #c"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expect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Math.</a:t>
            </a:r>
            <a:r>
              <a:rPr lang="en-US" altLang="en-US" sz="1600" i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max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(a, b) == c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where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a | b || c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|| </a:t>
            </a:r>
            <a: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b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7 </a:t>
            </a:r>
            <a:r>
              <a:rPr lang="en-US" alt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lang="en-US" alt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4 </a:t>
            </a:r>
            <a:r>
              <a:rPr lang="en-US" alt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|| </a:t>
            </a:r>
            <a:r>
              <a:rPr lang="en-US" alt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br>
              <a:rPr lang="en-US" alt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0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|| </a:t>
            </a:r>
            <a: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b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altLang="en-US" sz="40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847299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Driven Testing variables values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550BAA-4A93-7C4F-9F93-F6DAD9B885B8}"/>
              </a:ext>
            </a:extLst>
          </p:cNvPr>
          <p:cNvSpPr txBox="1"/>
          <p:nvPr/>
        </p:nvSpPr>
        <p:spPr>
          <a:xfrm>
            <a:off x="1258111" y="6503131"/>
            <a:ext cx="3229583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US" sz="933" dirty="0">
                <a:solidFill>
                  <a:srgbClr val="FFFFFF"/>
                </a:solidFill>
                <a:latin typeface="Calibri Light"/>
              </a:rPr>
              <a:t>CONFIDENTIAL  |  © 2019 EPAM Systems, Inc.</a:t>
            </a:r>
            <a:endParaRPr lang="en-US" sz="933" dirty="0">
              <a:solidFill>
                <a:srgbClr val="222222"/>
              </a:solidFill>
              <a:latin typeface="Calibri Light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12FD2939-A695-45A1-A8D1-D5A7B56C6C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486" y="1107271"/>
            <a:ext cx="4680237" cy="280076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@Unroll</a:t>
            </a:r>
            <a:endParaRPr lang="en-US" altLang="en-US" sz="1600" b="1" dirty="0">
              <a:solidFill>
                <a:srgbClr val="00004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>
                <a:solidFill>
                  <a:srgbClr val="00004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 </a:t>
            </a:r>
            <a:r>
              <a:rPr lang="en-US" altLang="en-US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"maximum of #a and #b is #c"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expect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Math.</a:t>
            </a:r>
            <a:r>
              <a:rPr lang="en-US" altLang="en-US" sz="1600" i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max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(a, b) == c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where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a | b || c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|| </a:t>
            </a:r>
            <a: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b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7 </a:t>
            </a:r>
            <a:r>
              <a:rPr lang="en-US" alt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lang="en-US" alt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4 </a:t>
            </a:r>
            <a:r>
              <a:rPr lang="en-US" alt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|| </a:t>
            </a:r>
            <a:r>
              <a:rPr lang="en-US" alt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b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0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|| </a:t>
            </a:r>
            <a: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b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altLang="en-US" sz="4000" dirty="0">
              <a:latin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8168F7C-5DC2-4974-B648-6461F1C21B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0856" y="2774648"/>
            <a:ext cx="8426630" cy="2599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35200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Parameterized test with Junit4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550BAA-4A93-7C4F-9F93-F6DAD9B885B8}"/>
              </a:ext>
            </a:extLst>
          </p:cNvPr>
          <p:cNvSpPr txBox="1"/>
          <p:nvPr/>
        </p:nvSpPr>
        <p:spPr>
          <a:xfrm>
            <a:off x="1258111" y="6503131"/>
            <a:ext cx="3229583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US" sz="933" dirty="0">
                <a:solidFill>
                  <a:srgbClr val="FFFFFF"/>
                </a:solidFill>
                <a:latin typeface="Calibri Light"/>
              </a:rPr>
              <a:t>CONFIDENTIAL  |  © 2019 EPAM Systems, Inc.</a:t>
            </a:r>
            <a:endParaRPr lang="en-US" sz="933" dirty="0">
              <a:solidFill>
                <a:srgbClr val="222222"/>
              </a:solidFill>
              <a:latin typeface="Calibri Light"/>
            </a:endParaRPr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31283CE2-9D41-4E91-9719-05EF69357F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250" y="1924050"/>
            <a:ext cx="5143500" cy="300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9783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framework?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550BAA-4A93-7C4F-9F93-F6DAD9B885B8}"/>
              </a:ext>
            </a:extLst>
          </p:cNvPr>
          <p:cNvSpPr txBox="1"/>
          <p:nvPr/>
        </p:nvSpPr>
        <p:spPr>
          <a:xfrm>
            <a:off x="1258111" y="6503131"/>
            <a:ext cx="3229583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US" sz="933" dirty="0">
                <a:solidFill>
                  <a:srgbClr val="FFFFFF"/>
                </a:solidFill>
                <a:latin typeface="Calibri Light"/>
              </a:rPr>
              <a:t>CONFIDENTIAL  |  © 2019 EPAM Systems, Inc.</a:t>
            </a:r>
            <a:endParaRPr lang="en-US" sz="933" dirty="0">
              <a:solidFill>
                <a:srgbClr val="222222"/>
              </a:solidFill>
              <a:latin typeface="Calibri Light"/>
            </a:endParaRPr>
          </a:p>
        </p:txBody>
      </p:sp>
      <p:pic>
        <p:nvPicPr>
          <p:cNvPr id="8" name="Content Placeholder 7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8757CFB4-14AC-4065-BD19-EC2DDE713796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1714500"/>
            <a:ext cx="6096000" cy="3429000"/>
          </a:xfrm>
        </p:spPr>
      </p:pic>
    </p:spTree>
    <p:extLst>
      <p:ext uri="{BB962C8B-B14F-4D97-AF65-F5344CB8AC3E}">
        <p14:creationId xmlns:p14="http://schemas.microsoft.com/office/powerpoint/2010/main" val="364340146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Parameterized test with Junit4 System Under Test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550BAA-4A93-7C4F-9F93-F6DAD9B885B8}"/>
              </a:ext>
            </a:extLst>
          </p:cNvPr>
          <p:cNvSpPr txBox="1"/>
          <p:nvPr/>
        </p:nvSpPr>
        <p:spPr>
          <a:xfrm>
            <a:off x="1258111" y="6503131"/>
            <a:ext cx="3229583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US" sz="933" dirty="0">
                <a:solidFill>
                  <a:srgbClr val="FFFFFF"/>
                </a:solidFill>
                <a:latin typeface="Calibri Light"/>
              </a:rPr>
              <a:t>CONFIDENTIAL  |  © 2019 EPAM Systems, Inc.</a:t>
            </a:r>
            <a:endParaRPr lang="en-US" sz="933" dirty="0">
              <a:solidFill>
                <a:srgbClr val="222222"/>
              </a:solidFill>
              <a:latin typeface="Calibri Light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12FD2939-A695-45A1-A8D1-D5A7B56C6C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486" y="1250643"/>
            <a:ext cx="5331378" cy="156966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Calculator {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int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sum(</a:t>
            </a:r>
            <a:r>
              <a:rPr lang="en-US" altLang="en-US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first, </a:t>
            </a:r>
            <a:r>
              <a:rPr lang="en-US" altLang="en-US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second) {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first + second;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altLang="en-US" sz="40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479725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Parameterized test with Junit4 add Parameterized runner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550BAA-4A93-7C4F-9F93-F6DAD9B885B8}"/>
              </a:ext>
            </a:extLst>
          </p:cNvPr>
          <p:cNvSpPr txBox="1"/>
          <p:nvPr/>
        </p:nvSpPr>
        <p:spPr>
          <a:xfrm>
            <a:off x="1258111" y="6503131"/>
            <a:ext cx="3229583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US" sz="933" dirty="0">
                <a:solidFill>
                  <a:srgbClr val="FFFFFF"/>
                </a:solidFill>
                <a:latin typeface="Calibri Light"/>
              </a:rPr>
              <a:t>CONFIDENTIAL  |  © 2019 EPAM Systems, Inc.</a:t>
            </a:r>
            <a:endParaRPr lang="en-US" sz="933" dirty="0">
              <a:solidFill>
                <a:srgbClr val="222222"/>
              </a:solidFill>
              <a:latin typeface="Calibri Light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12FD2939-A695-45A1-A8D1-D5A7B56C6C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486" y="1127534"/>
            <a:ext cx="5331378" cy="181588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>
                <a:solidFill>
                  <a:srgbClr val="00008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altLang="en-US" sz="1600" dirty="0" err="1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org.junit.runner.</a:t>
            </a:r>
            <a:r>
              <a:rPr lang="en-US" altLang="en-US" sz="1600" dirty="0" err="1">
                <a:solidFill>
                  <a:srgbClr val="808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RunWith</a:t>
            </a:r>
            <a:r>
              <a:rPr lang="en-US" alt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en-US" alt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b="1" dirty="0">
                <a:solidFill>
                  <a:srgbClr val="00008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altLang="en-US" sz="1600" dirty="0" err="1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org.junit.runners.Parameterized</a:t>
            </a:r>
            <a:r>
              <a:rPr lang="en-US" alt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en-US" altLang="en-US" sz="1600" dirty="0">
              <a:solidFill>
                <a:srgbClr val="808000"/>
              </a:solidFill>
              <a:highlight>
                <a:srgbClr val="FFFF00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600" dirty="0">
              <a:solidFill>
                <a:srgbClr val="808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>
                <a:solidFill>
                  <a:srgbClr val="808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altLang="en-US" sz="1600" dirty="0" err="1">
                <a:solidFill>
                  <a:srgbClr val="808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RunWith</a:t>
            </a:r>
            <a:r>
              <a:rPr lang="en-US" alt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600" dirty="0" err="1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Parameterized.</a:t>
            </a:r>
            <a:r>
              <a:rPr lang="en-US" altLang="en-US" sz="1600" b="1" dirty="0" err="1">
                <a:solidFill>
                  <a:srgbClr val="00008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alt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Junit4CalculatorTest {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600" dirty="0">
              <a:solidFill>
                <a:srgbClr val="000000"/>
              </a:solidFill>
              <a:latin typeface="Arial" panose="020B0604020202020204" pitchFamily="34" charset="0"/>
              <a:cs typeface="Courier New" panose="020703090202050204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34185114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Parameterized test with Junit4 add @Parameters method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550BAA-4A93-7C4F-9F93-F6DAD9B885B8}"/>
              </a:ext>
            </a:extLst>
          </p:cNvPr>
          <p:cNvSpPr txBox="1"/>
          <p:nvPr/>
        </p:nvSpPr>
        <p:spPr>
          <a:xfrm>
            <a:off x="1258111" y="6503131"/>
            <a:ext cx="3229583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US" sz="933" dirty="0">
                <a:solidFill>
                  <a:srgbClr val="FFFFFF"/>
                </a:solidFill>
                <a:latin typeface="Calibri Light"/>
              </a:rPr>
              <a:t>CONFIDENTIAL  |  © 2019 EPAM Systems, Inc.</a:t>
            </a:r>
            <a:endParaRPr lang="en-US" sz="933" dirty="0">
              <a:solidFill>
                <a:srgbClr val="222222"/>
              </a:solidFill>
              <a:latin typeface="Calibri Light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12FD2939-A695-45A1-A8D1-D5A7B56C6C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485" y="876061"/>
            <a:ext cx="6640986" cy="403187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>
                <a:solidFill>
                  <a:srgbClr val="00008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altLang="en-US" sz="1600" dirty="0" err="1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java.util.Arrays</a:t>
            </a:r>
            <a:r>
              <a:rPr lang="en-US" alt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en-US" alt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b="1" dirty="0">
                <a:solidFill>
                  <a:srgbClr val="00008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altLang="en-US" sz="1600" dirty="0" err="1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java.util.Collection</a:t>
            </a:r>
            <a:r>
              <a:rPr lang="en-US" alt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en-US" altLang="en-US" sz="1600" b="1" dirty="0">
              <a:solidFill>
                <a:srgbClr val="000080"/>
              </a:solidFill>
              <a:highlight>
                <a:srgbClr val="FFFF00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org.junit.runner.</a:t>
            </a:r>
            <a:r>
              <a:rPr lang="en-US" altLang="en-US" sz="1600" dirty="0" err="1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RunWith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org.junit.runners.Parameterized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>
                <a:solidFill>
                  <a:srgbClr val="00008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altLang="en-US" sz="1600" dirty="0" err="1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org.junit.runners.Parameterized.</a:t>
            </a:r>
            <a:r>
              <a:rPr lang="en-US" altLang="en-US" sz="1600" dirty="0" err="1">
                <a:solidFill>
                  <a:srgbClr val="808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Parameters</a:t>
            </a:r>
            <a:r>
              <a:rPr lang="en-US" alt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en-US" altLang="en-US" sz="1600" dirty="0">
              <a:solidFill>
                <a:srgbClr val="808000"/>
              </a:solidFill>
              <a:highlight>
                <a:srgbClr val="FFFF00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600" dirty="0">
              <a:solidFill>
                <a:srgbClr val="808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altLang="en-US" sz="1600" dirty="0" err="1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RunWith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Parameterized.</a:t>
            </a:r>
            <a:r>
              <a:rPr lang="en-US" altLang="en-US" sz="16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Junit4CalculatorTest {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600" dirty="0">
              <a:solidFill>
                <a:srgbClr val="000000"/>
              </a:solidFill>
              <a:latin typeface="Arial" panose="020B0604020202020204" pitchFamily="34" charset="0"/>
              <a:cs typeface="Courier New" panose="020703090202050204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>
                <a:solidFill>
                  <a:srgbClr val="000000"/>
                </a:solidFill>
                <a:highlight>
                  <a:srgbClr val="FFFF00"/>
                </a:highlight>
                <a:latin typeface="Arial" panose="020B0604020202020204" pitchFamily="34" charset="0"/>
                <a:cs typeface="Courier New" panose="02070309020205020404" pitchFamily="49" charset="0"/>
              </a:rPr>
              <a:t>  </a:t>
            </a:r>
            <a:r>
              <a:rPr lang="en-US" altLang="en-US" sz="1600" dirty="0">
                <a:solidFill>
                  <a:srgbClr val="808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@Parameters</a:t>
            </a:r>
            <a:br>
              <a:rPr lang="en-US" altLang="en-US" sz="1600" dirty="0">
                <a:solidFill>
                  <a:srgbClr val="808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808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600" b="1" dirty="0">
                <a:solidFill>
                  <a:srgbClr val="00008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public static </a:t>
            </a:r>
            <a:r>
              <a:rPr lang="en-US" alt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Collection&lt;Object[]&gt; data() {</a:t>
            </a:r>
            <a:br>
              <a:rPr lang="en-US" alt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altLang="en-US" sz="1600" b="1" dirty="0">
                <a:solidFill>
                  <a:srgbClr val="00008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lang="en-US" altLang="en-US" sz="1600" dirty="0" err="1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Arrays.</a:t>
            </a:r>
            <a:r>
              <a:rPr lang="en-US" altLang="en-US" sz="1600" i="1" dirty="0" err="1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asList</a:t>
            </a:r>
            <a:r>
              <a:rPr lang="en-US" alt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600" b="1" dirty="0">
                <a:solidFill>
                  <a:srgbClr val="00008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new </a:t>
            </a:r>
            <a:r>
              <a:rPr lang="en-US" alt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Object[][] {</a:t>
            </a:r>
            <a:br>
              <a:rPr lang="en-US" alt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  { </a:t>
            </a:r>
            <a:r>
              <a:rPr lang="en-US" alt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alt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alt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0 </a:t>
            </a:r>
            <a:r>
              <a:rPr lang="en-US" alt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}, { </a:t>
            </a:r>
            <a:r>
              <a:rPr lang="en-US" alt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alt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alt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2 </a:t>
            </a:r>
            <a:r>
              <a:rPr lang="en-US" alt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alt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});</a:t>
            </a:r>
            <a:br>
              <a:rPr lang="en-US" alt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}</a:t>
            </a:r>
            <a:r>
              <a:rPr lang="en-US" altLang="en-US" sz="1600" dirty="0">
                <a:solidFill>
                  <a:srgbClr val="000000"/>
                </a:solidFill>
                <a:latin typeface="Arial" panose="020B0604020202020204" pitchFamily="34" charset="0"/>
                <a:cs typeface="Courier New" panose="02070309020205020404" pitchFamily="49" charset="0"/>
              </a:rPr>
              <a:t>	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32433000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Parameterized test with Junit4 add fields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550BAA-4A93-7C4F-9F93-F6DAD9B885B8}"/>
              </a:ext>
            </a:extLst>
          </p:cNvPr>
          <p:cNvSpPr txBox="1"/>
          <p:nvPr/>
        </p:nvSpPr>
        <p:spPr>
          <a:xfrm>
            <a:off x="1258111" y="6503131"/>
            <a:ext cx="3229583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US" sz="933" dirty="0">
                <a:solidFill>
                  <a:srgbClr val="FFFFFF"/>
                </a:solidFill>
                <a:latin typeface="Calibri Light"/>
              </a:rPr>
              <a:t>CONFIDENTIAL  |  © 2019 EPAM Systems, Inc.</a:t>
            </a:r>
            <a:endParaRPr lang="en-US" sz="933" dirty="0">
              <a:solidFill>
                <a:srgbClr val="222222"/>
              </a:solidFill>
              <a:latin typeface="Calibri Light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12FD2939-A695-45A1-A8D1-D5A7B56C6C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486" y="1096754"/>
            <a:ext cx="6640986" cy="501675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java.util.Arrays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java.util.Collection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en-US" altLang="en-US" sz="1600" b="1" dirty="0">
              <a:solidFill>
                <a:srgbClr val="00008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org.junit.runner.</a:t>
            </a:r>
            <a:r>
              <a:rPr lang="en-US" altLang="en-US" sz="1600" dirty="0" err="1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RunWith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org.junit.runners.Parameterized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org.junit.runners.Parameterized.</a:t>
            </a:r>
            <a:r>
              <a:rPr lang="en-US" altLang="en-US" sz="1600" dirty="0" err="1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Parameters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en-US" altLang="en-US" sz="1600" dirty="0">
              <a:solidFill>
                <a:srgbClr val="808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600" dirty="0">
              <a:solidFill>
                <a:srgbClr val="808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altLang="en-US" sz="1600" dirty="0" err="1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RunWith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Parameterized.</a:t>
            </a:r>
            <a:r>
              <a:rPr lang="en-US" altLang="en-US" sz="16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Junit4CalculatorTest {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600" dirty="0">
              <a:solidFill>
                <a:srgbClr val="000000"/>
              </a:solidFill>
              <a:latin typeface="Arial" panose="020B0604020202020204" pitchFamily="34" charset="0"/>
              <a:cs typeface="Courier New" panose="020703090202050204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>
                <a:solidFill>
                  <a:srgbClr val="000000"/>
                </a:solidFill>
                <a:highlight>
                  <a:srgbClr val="FFFF00"/>
                </a:highlight>
                <a:latin typeface="Arial" panose="020B0604020202020204" pitchFamily="34" charset="0"/>
                <a:cs typeface="Courier New" panose="02070309020205020404" pitchFamily="49" charset="0"/>
              </a:rPr>
              <a:t>  </a:t>
            </a:r>
            <a:r>
              <a:rPr lang="en-US" altLang="en-US" sz="1600" b="1" dirty="0">
                <a:solidFill>
                  <a:srgbClr val="00008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private final int </a:t>
            </a:r>
            <a:r>
              <a:rPr lang="en-US" altLang="en-US" sz="1600" b="1" dirty="0">
                <a:solidFill>
                  <a:srgbClr val="660E7A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first</a:t>
            </a:r>
            <a:r>
              <a:rPr lang="en-US" alt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en-US" alt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600" b="1" dirty="0">
                <a:solidFill>
                  <a:srgbClr val="00008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private final int </a:t>
            </a:r>
            <a:r>
              <a:rPr lang="en-US" altLang="en-US" sz="1600" b="1" dirty="0">
                <a:solidFill>
                  <a:srgbClr val="660E7A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second</a:t>
            </a:r>
            <a:r>
              <a:rPr lang="en-US" alt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en-US" alt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600" b="1" dirty="0">
                <a:solidFill>
                  <a:srgbClr val="00008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private final int </a:t>
            </a:r>
            <a:r>
              <a:rPr lang="en-US" altLang="en-US" sz="1600" b="1" dirty="0" err="1">
                <a:solidFill>
                  <a:srgbClr val="660E7A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expectedSum</a:t>
            </a:r>
            <a:r>
              <a:rPr lang="en-US" alt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en-US" altLang="en-US" sz="4000" dirty="0">
              <a:highlight>
                <a:srgbClr val="FFFF00"/>
              </a:highlight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600" dirty="0">
              <a:solidFill>
                <a:srgbClr val="000000"/>
              </a:solidFill>
              <a:latin typeface="Arial" panose="020B0604020202020204" pitchFamily="34" charset="0"/>
              <a:cs typeface="Courier New" panose="020703090202050204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>
                <a:solidFill>
                  <a:srgbClr val="000000"/>
                </a:solidFill>
                <a:latin typeface="Arial" panose="020B0604020202020204" pitchFamily="34" charset="0"/>
                <a:cs typeface="Courier New" panose="02070309020205020404" pitchFamily="49" charset="0"/>
              </a:rPr>
              <a:t>  </a:t>
            </a:r>
            <a:r>
              <a:rPr lang="en-US" altLang="en-US" sz="16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@Parameters</a:t>
            </a:r>
            <a:br>
              <a:rPr lang="en-US" altLang="en-US" sz="16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static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Collection&lt;Object[]&gt; data() {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altLang="en-US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Arrays.</a:t>
            </a:r>
            <a:r>
              <a:rPr lang="en-US" altLang="en-US" sz="1600" i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asList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Object[][] {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{ </a:t>
            </a:r>
            <a: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}, { </a:t>
            </a:r>
            <a: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});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}</a:t>
            </a:r>
            <a:r>
              <a:rPr lang="en-US" altLang="en-US" sz="1600" dirty="0">
                <a:solidFill>
                  <a:srgbClr val="000000"/>
                </a:solidFill>
                <a:latin typeface="Arial" panose="020B0604020202020204" pitchFamily="34" charset="0"/>
                <a:cs typeface="Courier New" panose="02070309020205020404" pitchFamily="49" charset="0"/>
              </a:rPr>
              <a:t>	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20849249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Parameterized test with Junit4 add constructor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550BAA-4A93-7C4F-9F93-F6DAD9B885B8}"/>
              </a:ext>
            </a:extLst>
          </p:cNvPr>
          <p:cNvSpPr txBox="1"/>
          <p:nvPr/>
        </p:nvSpPr>
        <p:spPr>
          <a:xfrm>
            <a:off x="1258111" y="6503131"/>
            <a:ext cx="3229583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US" sz="933" dirty="0">
                <a:solidFill>
                  <a:srgbClr val="FFFFFF"/>
                </a:solidFill>
                <a:latin typeface="Calibri Light"/>
              </a:rPr>
              <a:t>CONFIDENTIAL  |  © 2019 EPAM Systems, Inc.</a:t>
            </a:r>
            <a:endParaRPr lang="en-US" sz="933" dirty="0">
              <a:solidFill>
                <a:srgbClr val="222222"/>
              </a:solidFill>
              <a:latin typeface="Calibri Light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12FD2939-A695-45A1-A8D1-D5A7B56C6C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485" y="1065977"/>
            <a:ext cx="9035473" cy="50783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altLang="en-US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java.util.Arrays</a:t>
            </a:r>
            <a:r>
              <a:rPr lang="en-US" alt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en-US" alt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2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altLang="en-US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java.util.Collection</a:t>
            </a:r>
            <a:r>
              <a:rPr lang="en-US" alt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en-US" altLang="en-US" sz="1200" b="1" dirty="0">
              <a:solidFill>
                <a:srgbClr val="00008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altLang="en-US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org.junit.runner.</a:t>
            </a:r>
            <a:r>
              <a:rPr lang="en-US" altLang="en-US" sz="1200" dirty="0" err="1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RunWith</a:t>
            </a:r>
            <a:r>
              <a:rPr lang="en-US" alt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en-US" alt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2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altLang="en-US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org.junit.runners.Parameterized</a:t>
            </a:r>
            <a:r>
              <a:rPr lang="en-US" alt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altLang="en-US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org.junit.runners.Parameterized.</a:t>
            </a:r>
            <a:r>
              <a:rPr lang="en-US" altLang="en-US" sz="1200" dirty="0" err="1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Parameters</a:t>
            </a:r>
            <a:r>
              <a:rPr lang="en-US" alt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en-US" altLang="en-US" sz="1200" dirty="0">
              <a:solidFill>
                <a:srgbClr val="808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200" dirty="0">
              <a:solidFill>
                <a:srgbClr val="808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altLang="en-US" sz="1200" dirty="0" err="1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RunWith</a:t>
            </a:r>
            <a:r>
              <a:rPr lang="en-US" alt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Parameterized.</a:t>
            </a:r>
            <a:r>
              <a:rPr lang="en-US" altLang="en-US" sz="12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alt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en-US" alt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2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lang="en-US" alt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Junit4CalculatorTest {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200" dirty="0">
              <a:solidFill>
                <a:srgbClr val="000000"/>
              </a:solidFill>
              <a:latin typeface="Arial" panose="020B0604020202020204" pitchFamily="34" charset="0"/>
              <a:cs typeface="Courier New" panose="020703090202050204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>
                <a:solidFill>
                  <a:srgbClr val="000000"/>
                </a:solidFill>
                <a:latin typeface="Arial" panose="020B0604020202020204" pitchFamily="34" charset="0"/>
                <a:cs typeface="Courier New" panose="02070309020205020404" pitchFamily="49" charset="0"/>
              </a:rPr>
              <a:t>  </a:t>
            </a:r>
            <a:r>
              <a:rPr lang="en-US" altLang="en-US" sz="12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 final int </a:t>
            </a:r>
            <a:r>
              <a:rPr lang="en-US" altLang="en-US" sz="120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first</a:t>
            </a:r>
            <a:r>
              <a:rPr lang="en-US" alt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en-US" alt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2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 final int </a:t>
            </a:r>
            <a:r>
              <a:rPr lang="en-US" altLang="en-US" sz="120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second</a:t>
            </a:r>
            <a:r>
              <a:rPr lang="en-US" alt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en-US" alt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2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 final int </a:t>
            </a:r>
            <a:r>
              <a:rPr lang="en-US" altLang="en-US" sz="12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expectedSum</a:t>
            </a:r>
            <a:r>
              <a:rPr lang="en-US" alt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en-US" altLang="en-US" sz="1200" dirty="0"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200" dirty="0">
              <a:solidFill>
                <a:srgbClr val="000000"/>
              </a:solidFill>
              <a:latin typeface="Arial" panose="020B0604020202020204" pitchFamily="34" charset="0"/>
              <a:cs typeface="Courier New" panose="020703090202050204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>
                <a:solidFill>
                  <a:srgbClr val="000000"/>
                </a:solidFill>
                <a:latin typeface="Arial" panose="020B0604020202020204" pitchFamily="34" charset="0"/>
                <a:cs typeface="Courier New" panose="02070309020205020404" pitchFamily="49" charset="0"/>
              </a:rPr>
              <a:t>  </a:t>
            </a:r>
            <a:r>
              <a:rPr lang="en-US" altLang="en-US" sz="12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@Parameters</a:t>
            </a:r>
            <a:br>
              <a:rPr lang="en-US" altLang="en-US" sz="12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2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2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static </a:t>
            </a:r>
            <a:r>
              <a:rPr lang="en-US" alt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Collection&lt;Object[]&gt; data() {</a:t>
            </a:r>
            <a:br>
              <a:rPr lang="en-US" alt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altLang="en-US" sz="12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lang="en-US" altLang="en-US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Arrays.</a:t>
            </a:r>
            <a:r>
              <a:rPr lang="en-US" altLang="en-US" sz="1200" i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asList</a:t>
            </a:r>
            <a:r>
              <a:rPr lang="en-US" alt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2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 </a:t>
            </a:r>
            <a:r>
              <a:rPr lang="en-US" alt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Object[][] {</a:t>
            </a:r>
            <a:br>
              <a:rPr lang="en-US" alt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{ </a:t>
            </a:r>
            <a:r>
              <a:rPr lang="en-US" altLang="en-US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alt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alt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 </a:t>
            </a:r>
            <a:r>
              <a:rPr lang="en-US" alt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}, { </a:t>
            </a:r>
            <a:r>
              <a:rPr lang="en-US" altLang="en-US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alt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alt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 </a:t>
            </a:r>
            <a:r>
              <a:rPr lang="en-US" alt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alt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});</a:t>
            </a:r>
            <a:br>
              <a:rPr lang="en-US" alt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}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200" b="1" dirty="0">
                <a:solidFill>
                  <a:srgbClr val="00008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lang="en-US" alt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Junit4CalculatorTest(</a:t>
            </a:r>
            <a:r>
              <a:rPr lang="en-US" altLang="en-US" sz="1200" b="1" dirty="0">
                <a:solidFill>
                  <a:srgbClr val="00008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alt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first, </a:t>
            </a:r>
            <a:r>
              <a:rPr lang="en-US" altLang="en-US" sz="1200" b="1" dirty="0">
                <a:solidFill>
                  <a:srgbClr val="00008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alt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second, </a:t>
            </a:r>
            <a:r>
              <a:rPr lang="en-US" altLang="en-US" sz="1200" b="1" dirty="0">
                <a:solidFill>
                  <a:srgbClr val="00008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altLang="en-US" sz="1200" dirty="0" err="1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expectedSum</a:t>
            </a:r>
            <a:r>
              <a:rPr lang="en-US" alt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br>
              <a:rPr lang="en-US" alt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altLang="en-US" sz="1200" b="1" dirty="0" err="1">
                <a:solidFill>
                  <a:srgbClr val="00008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lang="en-US" altLang="en-US" sz="1200" dirty="0" err="1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altLang="en-US" sz="1200" b="1" dirty="0" err="1">
                <a:solidFill>
                  <a:srgbClr val="660E7A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first</a:t>
            </a:r>
            <a:r>
              <a:rPr lang="en-US" altLang="en-US" sz="1200" b="1" dirty="0">
                <a:solidFill>
                  <a:srgbClr val="660E7A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 first;</a:t>
            </a:r>
            <a:br>
              <a:rPr lang="en-US" alt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altLang="en-US" sz="1200" b="1" dirty="0" err="1">
                <a:solidFill>
                  <a:srgbClr val="00008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lang="en-US" altLang="en-US" sz="1200" dirty="0" err="1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altLang="en-US" sz="1200" b="1" dirty="0" err="1">
                <a:solidFill>
                  <a:srgbClr val="660E7A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second</a:t>
            </a:r>
            <a:r>
              <a:rPr lang="en-US" altLang="en-US" sz="1200" b="1" dirty="0">
                <a:solidFill>
                  <a:srgbClr val="660E7A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 second;</a:t>
            </a:r>
            <a:br>
              <a:rPr lang="en-US" alt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altLang="en-US" sz="1200" b="1" dirty="0" err="1">
                <a:solidFill>
                  <a:srgbClr val="00008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lang="en-US" altLang="en-US" sz="1200" dirty="0" err="1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altLang="en-US" sz="1200" b="1" dirty="0" err="1">
                <a:solidFill>
                  <a:srgbClr val="660E7A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expectedSum</a:t>
            </a:r>
            <a:r>
              <a:rPr lang="en-US" altLang="en-US" sz="1200" b="1" dirty="0">
                <a:solidFill>
                  <a:srgbClr val="660E7A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altLang="en-US" sz="1200" dirty="0" err="1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expectedSum</a:t>
            </a:r>
            <a:r>
              <a:rPr lang="en-US" alt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en-US" alt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}</a:t>
            </a:r>
            <a:r>
              <a:rPr lang="en-US" alt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z="1200" dirty="0">
                <a:solidFill>
                  <a:srgbClr val="000000"/>
                </a:solidFill>
                <a:latin typeface="Arial" panose="020B0604020202020204" pitchFamily="34" charset="0"/>
                <a:cs typeface="Courier New" panose="02070309020205020404" pitchFamily="49" charset="0"/>
              </a:rPr>
              <a:t>	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42088560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Parameterized test with Junit4 add test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550BAA-4A93-7C4F-9F93-F6DAD9B885B8}"/>
              </a:ext>
            </a:extLst>
          </p:cNvPr>
          <p:cNvSpPr txBox="1"/>
          <p:nvPr/>
        </p:nvSpPr>
        <p:spPr>
          <a:xfrm>
            <a:off x="1258111" y="6503131"/>
            <a:ext cx="3229583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US" sz="933" dirty="0">
                <a:solidFill>
                  <a:srgbClr val="FFFFFF"/>
                </a:solidFill>
                <a:latin typeface="Calibri Light"/>
              </a:rPr>
              <a:t>CONFIDENTIAL  |  © 2019 EPAM Systems, Inc.</a:t>
            </a:r>
            <a:endParaRPr lang="en-US" sz="933" dirty="0">
              <a:solidFill>
                <a:srgbClr val="222222"/>
              </a:solidFill>
              <a:latin typeface="Calibri Light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12FD2939-A695-45A1-A8D1-D5A7B56C6C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485" y="1035200"/>
            <a:ext cx="9035473" cy="513986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800" b="1" dirty="0">
                <a:solidFill>
                  <a:srgbClr val="00008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import static </a:t>
            </a:r>
            <a:r>
              <a:rPr lang="en-US" altLang="en-US" sz="800" dirty="0" err="1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org.junit.Assert.</a:t>
            </a:r>
            <a:r>
              <a:rPr lang="en-US" altLang="en-US" sz="800" i="1" dirty="0" err="1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assertEquals</a:t>
            </a:r>
            <a:r>
              <a:rPr lang="en-US" altLang="en-US" sz="8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en-US" altLang="en-US" sz="800" b="1" dirty="0">
              <a:solidFill>
                <a:srgbClr val="000080"/>
              </a:solidFill>
              <a:highlight>
                <a:srgbClr val="FFFF00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800" b="1" dirty="0">
              <a:solidFill>
                <a:srgbClr val="00008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8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altLang="en-US" sz="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java.util.Arrays</a:t>
            </a: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8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altLang="en-US" sz="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java.util.Collection</a:t>
            </a: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800" b="1" dirty="0">
                <a:solidFill>
                  <a:srgbClr val="00008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altLang="en-US" sz="800" dirty="0" err="1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org.junit.</a:t>
            </a:r>
            <a:r>
              <a:rPr lang="en-US" altLang="en-US" sz="800" dirty="0" err="1">
                <a:solidFill>
                  <a:srgbClr val="808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Test</a:t>
            </a:r>
            <a:r>
              <a:rPr lang="en-US" altLang="en-US" sz="8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en-US" altLang="en-US" sz="800" b="1" dirty="0">
              <a:solidFill>
                <a:srgbClr val="000080"/>
              </a:solidFill>
              <a:highlight>
                <a:srgbClr val="FFFF00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8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altLang="en-US" sz="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org.junit.runner.</a:t>
            </a:r>
            <a:r>
              <a:rPr lang="en-US" altLang="en-US" sz="800" dirty="0" err="1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RunWith</a:t>
            </a: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8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altLang="en-US" sz="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org.junit.runners.Parameterized</a:t>
            </a: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8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altLang="en-US" sz="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org.junit.runners.Parameterized.</a:t>
            </a:r>
            <a:r>
              <a:rPr lang="en-US" altLang="en-US" sz="800" dirty="0" err="1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Parameters</a:t>
            </a: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en-US" altLang="en-US" sz="800" dirty="0">
              <a:solidFill>
                <a:srgbClr val="808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800" dirty="0">
              <a:solidFill>
                <a:srgbClr val="808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8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altLang="en-US" sz="800" dirty="0" err="1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RunWith</a:t>
            </a: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Parameterized.</a:t>
            </a:r>
            <a:r>
              <a:rPr lang="en-US" altLang="en-US" sz="8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8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Junit4CalculatorTest {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800" dirty="0">
              <a:solidFill>
                <a:srgbClr val="000000"/>
              </a:solidFill>
              <a:latin typeface="Arial" panose="020B0604020202020204" pitchFamily="34" charset="0"/>
              <a:cs typeface="Courier New" panose="020703090202050204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800" dirty="0">
                <a:solidFill>
                  <a:srgbClr val="000000"/>
                </a:solidFill>
                <a:latin typeface="Arial" panose="020B0604020202020204" pitchFamily="34" charset="0"/>
                <a:cs typeface="Courier New" panose="02070309020205020404" pitchFamily="49" charset="0"/>
              </a:rPr>
              <a:t>  </a:t>
            </a:r>
            <a:r>
              <a:rPr lang="en-US" altLang="en-US" sz="8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 final int </a:t>
            </a:r>
            <a:r>
              <a:rPr lang="en-US" altLang="en-US" sz="80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first</a:t>
            </a: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8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 final int </a:t>
            </a:r>
            <a:r>
              <a:rPr lang="en-US" altLang="en-US" sz="80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second</a:t>
            </a: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8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 final int </a:t>
            </a:r>
            <a:r>
              <a:rPr lang="en-US" altLang="en-US" sz="8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expectedSum</a:t>
            </a: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en-US" altLang="en-US" sz="800" dirty="0"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800" dirty="0">
              <a:solidFill>
                <a:srgbClr val="000000"/>
              </a:solidFill>
              <a:latin typeface="Arial" panose="020B0604020202020204" pitchFamily="34" charset="0"/>
              <a:cs typeface="Courier New" panose="020703090202050204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800" dirty="0">
                <a:solidFill>
                  <a:srgbClr val="000000"/>
                </a:solidFill>
                <a:latin typeface="Arial" panose="020B0604020202020204" pitchFamily="34" charset="0"/>
                <a:cs typeface="Courier New" panose="02070309020205020404" pitchFamily="49" charset="0"/>
              </a:rPr>
              <a:t>  </a:t>
            </a:r>
            <a:r>
              <a:rPr lang="en-US" altLang="en-US" sz="8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@Parameters</a:t>
            </a:r>
            <a:br>
              <a:rPr lang="en-US" altLang="en-US" sz="8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8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8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static </a:t>
            </a: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Collection&lt;Object[]&gt; data() {</a:t>
            </a:r>
            <a:b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altLang="en-US" sz="8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lang="en-US" altLang="en-US" sz="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Arrays.</a:t>
            </a:r>
            <a:r>
              <a:rPr lang="en-US" altLang="en-US" sz="800" i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asList</a:t>
            </a: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8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 </a:t>
            </a: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Object[][] {</a:t>
            </a:r>
            <a:b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{ </a:t>
            </a:r>
            <a:r>
              <a:rPr lang="en-US" altLang="en-US" sz="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 </a:t>
            </a: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}, { </a:t>
            </a:r>
            <a:r>
              <a:rPr lang="en-US" altLang="en-US" sz="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 </a:t>
            </a: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});</a:t>
            </a:r>
            <a:b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}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8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Junit4CalculatorTest(</a:t>
            </a:r>
            <a:r>
              <a:rPr lang="en-US" altLang="en-US" sz="8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first, </a:t>
            </a:r>
            <a:r>
              <a:rPr lang="en-US" altLang="en-US" sz="8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second, </a:t>
            </a:r>
            <a:r>
              <a:rPr lang="en-US" altLang="en-US" sz="8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altLang="en-US" sz="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expectedSum</a:t>
            </a: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b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altLang="en-US" sz="8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lang="en-US" altLang="en-US" sz="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altLang="en-US" sz="8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first</a:t>
            </a:r>
            <a:r>
              <a:rPr lang="en-US" altLang="en-US" sz="80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first;</a:t>
            </a:r>
            <a:b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altLang="en-US" sz="8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lang="en-US" altLang="en-US" sz="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altLang="en-US" sz="8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second</a:t>
            </a:r>
            <a:r>
              <a:rPr lang="en-US" altLang="en-US" sz="80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second;</a:t>
            </a:r>
            <a:b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altLang="en-US" sz="8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lang="en-US" altLang="en-US" sz="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altLang="en-US" sz="8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expectedSum</a:t>
            </a:r>
            <a:r>
              <a:rPr lang="en-US" altLang="en-US" sz="80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altLang="en-US" sz="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expectedSum</a:t>
            </a: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}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8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800" dirty="0">
                <a:solidFill>
                  <a:srgbClr val="808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@Test</a:t>
            </a:r>
            <a:br>
              <a:rPr lang="en-US" altLang="en-US" sz="800" dirty="0">
                <a:solidFill>
                  <a:srgbClr val="808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800" dirty="0">
                <a:solidFill>
                  <a:srgbClr val="808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800" b="1" dirty="0">
                <a:solidFill>
                  <a:srgbClr val="00008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public void </a:t>
            </a:r>
            <a:r>
              <a:rPr lang="en-US" altLang="en-US" sz="800" dirty="0" err="1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shouldReturnCorrectSum</a:t>
            </a:r>
            <a:r>
              <a:rPr lang="en-US" altLang="en-US" sz="8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  <a:br>
              <a:rPr lang="en-US" altLang="en-US" sz="8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8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altLang="en-US" sz="800" i="1" dirty="0">
                <a:solidFill>
                  <a:srgbClr val="80808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// given</a:t>
            </a:r>
            <a:br>
              <a:rPr lang="en-US" altLang="en-US" sz="800" i="1" dirty="0">
                <a:solidFill>
                  <a:srgbClr val="80808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800" i="1" dirty="0">
                <a:solidFill>
                  <a:srgbClr val="80808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altLang="en-US" sz="8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Calculator </a:t>
            </a:r>
            <a:r>
              <a:rPr lang="en-US" altLang="en-US" sz="800" dirty="0" err="1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calculator</a:t>
            </a:r>
            <a:r>
              <a:rPr lang="en-US" altLang="en-US" sz="8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en-US" sz="800" b="1" dirty="0">
                <a:solidFill>
                  <a:srgbClr val="00008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new </a:t>
            </a:r>
            <a:r>
              <a:rPr lang="en-US" altLang="en-US" sz="8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Calculator();</a:t>
            </a:r>
            <a:br>
              <a:rPr lang="en-US" altLang="en-US" sz="8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sz="8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8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altLang="en-US" sz="800" i="1" dirty="0">
                <a:solidFill>
                  <a:srgbClr val="80808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// when</a:t>
            </a:r>
            <a:br>
              <a:rPr lang="en-US" altLang="en-US" sz="800" i="1" dirty="0">
                <a:solidFill>
                  <a:srgbClr val="80808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800" i="1" dirty="0">
                <a:solidFill>
                  <a:srgbClr val="80808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altLang="en-US" sz="800" b="1" dirty="0">
                <a:solidFill>
                  <a:srgbClr val="00008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altLang="en-US" sz="800" dirty="0" err="1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actualSum</a:t>
            </a:r>
            <a:r>
              <a:rPr lang="en-US" altLang="en-US" sz="8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en-US" sz="800" dirty="0" err="1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calculator.sum</a:t>
            </a:r>
            <a:r>
              <a:rPr lang="en-US" altLang="en-US" sz="8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800" b="1" dirty="0">
                <a:solidFill>
                  <a:srgbClr val="660E7A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first</a:t>
            </a:r>
            <a:r>
              <a:rPr lang="en-US" altLang="en-US" sz="8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800" b="1" dirty="0">
                <a:solidFill>
                  <a:srgbClr val="660E7A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second</a:t>
            </a:r>
            <a:r>
              <a:rPr lang="en-US" altLang="en-US" sz="8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lang="en-US" altLang="en-US" sz="8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sz="8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8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altLang="en-US" sz="800" i="1" dirty="0">
                <a:solidFill>
                  <a:srgbClr val="80808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// then</a:t>
            </a:r>
            <a:br>
              <a:rPr lang="en-US" altLang="en-US" sz="800" i="1" dirty="0">
                <a:solidFill>
                  <a:srgbClr val="80808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800" i="1" dirty="0">
                <a:solidFill>
                  <a:srgbClr val="80808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altLang="en-US" sz="800" i="1" dirty="0" err="1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assertEquals</a:t>
            </a:r>
            <a:r>
              <a:rPr lang="en-US" altLang="en-US" sz="8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800" b="1" dirty="0" err="1">
                <a:solidFill>
                  <a:srgbClr val="660E7A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expectedSum</a:t>
            </a:r>
            <a:r>
              <a:rPr lang="en-US" altLang="en-US" sz="8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800" dirty="0" err="1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actualSum</a:t>
            </a:r>
            <a:r>
              <a:rPr lang="en-US" altLang="en-US" sz="8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lang="en-US" altLang="en-US" sz="8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8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}</a:t>
            </a:r>
            <a:r>
              <a:rPr lang="en-US" altLang="en-US" sz="800" dirty="0">
                <a:solidFill>
                  <a:srgbClr val="000000"/>
                </a:solidFill>
                <a:latin typeface="Arial" panose="020B0604020202020204" pitchFamily="34" charset="0"/>
                <a:cs typeface="Courier New" panose="02070309020205020404" pitchFamily="49" charset="0"/>
              </a:rPr>
              <a:t>	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64074310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Parameterized test with Junit4 add test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550BAA-4A93-7C4F-9F93-F6DAD9B885B8}"/>
              </a:ext>
            </a:extLst>
          </p:cNvPr>
          <p:cNvSpPr txBox="1"/>
          <p:nvPr/>
        </p:nvSpPr>
        <p:spPr>
          <a:xfrm>
            <a:off x="1258111" y="6503131"/>
            <a:ext cx="3229583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US" sz="933" dirty="0">
                <a:solidFill>
                  <a:srgbClr val="FFFFFF"/>
                </a:solidFill>
                <a:latin typeface="Calibri Light"/>
              </a:rPr>
              <a:t>CONFIDENTIAL  |  © 2019 EPAM Systems, Inc.</a:t>
            </a:r>
            <a:endParaRPr lang="en-US" sz="933" dirty="0">
              <a:solidFill>
                <a:srgbClr val="222222"/>
              </a:solidFill>
              <a:latin typeface="Calibri Light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12FD2939-A695-45A1-A8D1-D5A7B56C6C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485" y="1035200"/>
            <a:ext cx="9035473" cy="513986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800" b="1" dirty="0">
                <a:solidFill>
                  <a:srgbClr val="00008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import static </a:t>
            </a:r>
            <a:r>
              <a:rPr lang="en-US" altLang="en-US" sz="800" dirty="0" err="1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org.junit.Assert.</a:t>
            </a:r>
            <a:r>
              <a:rPr lang="en-US" altLang="en-US" sz="800" i="1" dirty="0" err="1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assertEquals</a:t>
            </a:r>
            <a:r>
              <a:rPr lang="en-US" altLang="en-US" sz="8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en-US" altLang="en-US" sz="800" b="1" dirty="0">
              <a:solidFill>
                <a:srgbClr val="000080"/>
              </a:solidFill>
              <a:highlight>
                <a:srgbClr val="FFFF00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800" b="1" dirty="0">
              <a:solidFill>
                <a:srgbClr val="00008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8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altLang="en-US" sz="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java.util.Arrays</a:t>
            </a: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8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altLang="en-US" sz="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java.util.Collection</a:t>
            </a: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800" b="1" dirty="0">
                <a:solidFill>
                  <a:srgbClr val="00008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altLang="en-US" sz="800" dirty="0" err="1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org.junit.</a:t>
            </a:r>
            <a:r>
              <a:rPr lang="en-US" altLang="en-US" sz="800" dirty="0" err="1">
                <a:solidFill>
                  <a:srgbClr val="808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Test</a:t>
            </a:r>
            <a:r>
              <a:rPr lang="en-US" altLang="en-US" sz="8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en-US" altLang="en-US" sz="800" b="1" dirty="0">
              <a:solidFill>
                <a:srgbClr val="000080"/>
              </a:solidFill>
              <a:highlight>
                <a:srgbClr val="FFFF00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8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altLang="en-US" sz="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org.junit.runner.</a:t>
            </a:r>
            <a:r>
              <a:rPr lang="en-US" altLang="en-US" sz="800" dirty="0" err="1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RunWith</a:t>
            </a: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8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altLang="en-US" sz="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org.junit.runners.Parameterized</a:t>
            </a: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8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altLang="en-US" sz="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org.junit.runners.Parameterized.</a:t>
            </a:r>
            <a:r>
              <a:rPr lang="en-US" altLang="en-US" sz="800" dirty="0" err="1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Parameters</a:t>
            </a: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en-US" altLang="en-US" sz="800" dirty="0">
              <a:solidFill>
                <a:srgbClr val="808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800" dirty="0">
              <a:solidFill>
                <a:srgbClr val="808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8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altLang="en-US" sz="800" dirty="0" err="1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RunWith</a:t>
            </a: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Parameterized.</a:t>
            </a:r>
            <a:r>
              <a:rPr lang="en-US" altLang="en-US" sz="8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8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Junit4CalculatorTest {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800" dirty="0">
              <a:solidFill>
                <a:srgbClr val="000000"/>
              </a:solidFill>
              <a:latin typeface="Arial" panose="020B0604020202020204" pitchFamily="34" charset="0"/>
              <a:cs typeface="Courier New" panose="020703090202050204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800" dirty="0">
                <a:solidFill>
                  <a:srgbClr val="000000"/>
                </a:solidFill>
                <a:latin typeface="Arial" panose="020B0604020202020204" pitchFamily="34" charset="0"/>
                <a:cs typeface="Courier New" panose="02070309020205020404" pitchFamily="49" charset="0"/>
              </a:rPr>
              <a:t>  </a:t>
            </a:r>
            <a:r>
              <a:rPr lang="en-US" altLang="en-US" sz="8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 final int </a:t>
            </a:r>
            <a:r>
              <a:rPr lang="en-US" altLang="en-US" sz="80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first</a:t>
            </a: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8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 final int </a:t>
            </a:r>
            <a:r>
              <a:rPr lang="en-US" altLang="en-US" sz="80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second</a:t>
            </a: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8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 final int </a:t>
            </a:r>
            <a:r>
              <a:rPr lang="en-US" altLang="en-US" sz="8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expectedSum</a:t>
            </a: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en-US" altLang="en-US" sz="800" dirty="0"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800" dirty="0">
              <a:solidFill>
                <a:srgbClr val="000000"/>
              </a:solidFill>
              <a:latin typeface="Arial" panose="020B0604020202020204" pitchFamily="34" charset="0"/>
              <a:cs typeface="Courier New" panose="020703090202050204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800" dirty="0">
                <a:solidFill>
                  <a:srgbClr val="000000"/>
                </a:solidFill>
                <a:latin typeface="Arial" panose="020B0604020202020204" pitchFamily="34" charset="0"/>
                <a:cs typeface="Courier New" panose="02070309020205020404" pitchFamily="49" charset="0"/>
              </a:rPr>
              <a:t>  </a:t>
            </a:r>
            <a:r>
              <a:rPr lang="en-US" altLang="en-US" sz="8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@Parameters</a:t>
            </a:r>
            <a:br>
              <a:rPr lang="en-US" altLang="en-US" sz="8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8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8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static </a:t>
            </a: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Collection&lt;Object[]&gt; data() {</a:t>
            </a:r>
            <a:b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altLang="en-US" sz="8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lang="en-US" altLang="en-US" sz="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Arrays.</a:t>
            </a:r>
            <a:r>
              <a:rPr lang="en-US" altLang="en-US" sz="800" i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asList</a:t>
            </a: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8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 </a:t>
            </a: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Object[][] {</a:t>
            </a:r>
            <a:b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{ </a:t>
            </a:r>
            <a:r>
              <a:rPr lang="en-US" altLang="en-US" sz="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 </a:t>
            </a: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}, { </a:t>
            </a:r>
            <a:r>
              <a:rPr lang="en-US" altLang="en-US" sz="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 </a:t>
            </a: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});</a:t>
            </a:r>
            <a:b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}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8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Junit4CalculatorTest(</a:t>
            </a:r>
            <a:r>
              <a:rPr lang="en-US" altLang="en-US" sz="8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first, </a:t>
            </a:r>
            <a:r>
              <a:rPr lang="en-US" altLang="en-US" sz="8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second, </a:t>
            </a:r>
            <a:r>
              <a:rPr lang="en-US" altLang="en-US" sz="8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altLang="en-US" sz="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expectedSum</a:t>
            </a: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b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altLang="en-US" sz="8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lang="en-US" altLang="en-US" sz="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altLang="en-US" sz="8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first</a:t>
            </a:r>
            <a:r>
              <a:rPr lang="en-US" altLang="en-US" sz="80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first;</a:t>
            </a:r>
            <a:b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altLang="en-US" sz="8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lang="en-US" altLang="en-US" sz="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altLang="en-US" sz="8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second</a:t>
            </a:r>
            <a:r>
              <a:rPr lang="en-US" altLang="en-US" sz="80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second;</a:t>
            </a:r>
            <a:b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altLang="en-US" sz="8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lang="en-US" altLang="en-US" sz="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altLang="en-US" sz="8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expectedSum</a:t>
            </a:r>
            <a:r>
              <a:rPr lang="en-US" altLang="en-US" sz="80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altLang="en-US" sz="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expectedSum</a:t>
            </a: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}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8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800" dirty="0">
                <a:solidFill>
                  <a:srgbClr val="808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@Test</a:t>
            </a:r>
            <a:br>
              <a:rPr lang="en-US" altLang="en-US" sz="800" dirty="0">
                <a:solidFill>
                  <a:srgbClr val="808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800" dirty="0">
                <a:solidFill>
                  <a:srgbClr val="808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800" b="1" dirty="0">
                <a:solidFill>
                  <a:srgbClr val="00008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public void </a:t>
            </a:r>
            <a:r>
              <a:rPr lang="en-US" altLang="en-US" sz="800" dirty="0" err="1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shouldReturnCorrectSum</a:t>
            </a:r>
            <a:r>
              <a:rPr lang="en-US" altLang="en-US" sz="8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  <a:br>
              <a:rPr lang="en-US" altLang="en-US" sz="8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8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altLang="en-US" sz="800" i="1" dirty="0">
                <a:solidFill>
                  <a:srgbClr val="80808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// given</a:t>
            </a:r>
            <a:br>
              <a:rPr lang="en-US" altLang="en-US" sz="800" i="1" dirty="0">
                <a:solidFill>
                  <a:srgbClr val="80808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800" i="1" dirty="0">
                <a:solidFill>
                  <a:srgbClr val="80808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altLang="en-US" sz="8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Calculator </a:t>
            </a:r>
            <a:r>
              <a:rPr lang="en-US" altLang="en-US" sz="800" dirty="0" err="1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calculator</a:t>
            </a:r>
            <a:r>
              <a:rPr lang="en-US" altLang="en-US" sz="8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en-US" sz="800" b="1" dirty="0">
                <a:solidFill>
                  <a:srgbClr val="00008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new </a:t>
            </a:r>
            <a:r>
              <a:rPr lang="en-US" altLang="en-US" sz="8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Calculator();</a:t>
            </a:r>
            <a:br>
              <a:rPr lang="en-US" altLang="en-US" sz="8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sz="8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8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altLang="en-US" sz="800" i="1" dirty="0">
                <a:solidFill>
                  <a:srgbClr val="80808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// when</a:t>
            </a:r>
            <a:br>
              <a:rPr lang="en-US" altLang="en-US" sz="800" i="1" dirty="0">
                <a:solidFill>
                  <a:srgbClr val="80808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800" i="1" dirty="0">
                <a:solidFill>
                  <a:srgbClr val="80808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altLang="en-US" sz="800" b="1" dirty="0">
                <a:solidFill>
                  <a:srgbClr val="00008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altLang="en-US" sz="800" dirty="0" err="1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actualSum</a:t>
            </a:r>
            <a:r>
              <a:rPr lang="en-US" altLang="en-US" sz="8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en-US" sz="800" dirty="0" err="1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calculator.sum</a:t>
            </a:r>
            <a:r>
              <a:rPr lang="en-US" altLang="en-US" sz="8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800" b="1" dirty="0">
                <a:solidFill>
                  <a:srgbClr val="660E7A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first</a:t>
            </a:r>
            <a:r>
              <a:rPr lang="en-US" altLang="en-US" sz="8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800" b="1" dirty="0">
                <a:solidFill>
                  <a:srgbClr val="660E7A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second</a:t>
            </a:r>
            <a:r>
              <a:rPr lang="en-US" altLang="en-US" sz="8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lang="en-US" altLang="en-US" sz="8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sz="8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8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altLang="en-US" sz="800" i="1" dirty="0">
                <a:solidFill>
                  <a:srgbClr val="80808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// then</a:t>
            </a:r>
            <a:br>
              <a:rPr lang="en-US" altLang="en-US" sz="800" i="1" dirty="0">
                <a:solidFill>
                  <a:srgbClr val="80808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800" i="1" dirty="0">
                <a:solidFill>
                  <a:srgbClr val="80808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altLang="en-US" sz="800" i="1" dirty="0" err="1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assertEquals</a:t>
            </a:r>
            <a:r>
              <a:rPr lang="en-US" altLang="en-US" sz="8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800" b="1" dirty="0" err="1">
                <a:solidFill>
                  <a:srgbClr val="660E7A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expectedSum</a:t>
            </a:r>
            <a:r>
              <a:rPr lang="en-US" altLang="en-US" sz="8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800" dirty="0" err="1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actualSum</a:t>
            </a:r>
            <a:r>
              <a:rPr lang="en-US" altLang="en-US" sz="8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lang="en-US" altLang="en-US" sz="8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8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}</a:t>
            </a:r>
            <a:r>
              <a:rPr lang="en-US" altLang="en-US" sz="800" dirty="0">
                <a:solidFill>
                  <a:srgbClr val="000000"/>
                </a:solidFill>
                <a:latin typeface="Arial" panose="020B0604020202020204" pitchFamily="34" charset="0"/>
                <a:cs typeface="Courier New" panose="02070309020205020404" pitchFamily="49" charset="0"/>
              </a:rPr>
              <a:t>	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A1BB34-7E49-4256-9449-978CFB6F61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5890" y="2384119"/>
            <a:ext cx="6905625" cy="379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09431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Parameterized test with Junit4 and </a:t>
            </a:r>
            <a:r>
              <a:rPr lang="en-US" dirty="0" err="1"/>
              <a:t>JUnitParams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550BAA-4A93-7C4F-9F93-F6DAD9B885B8}"/>
              </a:ext>
            </a:extLst>
          </p:cNvPr>
          <p:cNvSpPr txBox="1"/>
          <p:nvPr/>
        </p:nvSpPr>
        <p:spPr>
          <a:xfrm>
            <a:off x="1258111" y="6503131"/>
            <a:ext cx="3229583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US" sz="933" dirty="0">
                <a:solidFill>
                  <a:srgbClr val="FFFFFF"/>
                </a:solidFill>
                <a:latin typeface="Calibri Light"/>
              </a:rPr>
              <a:t>CONFIDENTIAL  |  © 2019 EPAM Systems, Inc.</a:t>
            </a:r>
            <a:endParaRPr lang="en-US" sz="933" dirty="0">
              <a:solidFill>
                <a:srgbClr val="222222"/>
              </a:solidFill>
              <a:latin typeface="Calibri Light"/>
            </a:endParaRPr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A49024ED-9C27-45D5-8DEB-7A0BAD4429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50" t="68859" r="13596"/>
          <a:stretch/>
        </p:blipFill>
        <p:spPr>
          <a:xfrm>
            <a:off x="1630471" y="1080370"/>
            <a:ext cx="8931057" cy="2135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28287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Parameterized test with Junit4 and </a:t>
            </a:r>
            <a:r>
              <a:rPr lang="en-US" dirty="0" err="1"/>
              <a:t>JUnitParams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550BAA-4A93-7C4F-9F93-F6DAD9B885B8}"/>
              </a:ext>
            </a:extLst>
          </p:cNvPr>
          <p:cNvSpPr txBox="1"/>
          <p:nvPr/>
        </p:nvSpPr>
        <p:spPr>
          <a:xfrm>
            <a:off x="1258111" y="6503131"/>
            <a:ext cx="3229583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US" sz="933" dirty="0">
                <a:solidFill>
                  <a:srgbClr val="FFFFFF"/>
                </a:solidFill>
                <a:latin typeface="Calibri Light"/>
              </a:rPr>
              <a:t>CONFIDENTIAL  |  © 2019 EPAM Systems, Inc.</a:t>
            </a:r>
            <a:endParaRPr lang="en-US" sz="933" dirty="0">
              <a:solidFill>
                <a:srgbClr val="222222"/>
              </a:solidFill>
              <a:latin typeface="Calibri Light"/>
            </a:endParaRPr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A49024ED-9C27-45D5-8DEB-7A0BAD4429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50" t="68859" r="13596"/>
          <a:stretch/>
        </p:blipFill>
        <p:spPr>
          <a:xfrm>
            <a:off x="1630471" y="1080370"/>
            <a:ext cx="8931057" cy="213568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D70C56E-4443-40DD-A3C6-2B7EF95CF97B}"/>
              </a:ext>
            </a:extLst>
          </p:cNvPr>
          <p:cNvSpPr/>
          <p:nvPr/>
        </p:nvSpPr>
        <p:spPr>
          <a:xfrm>
            <a:off x="2934172" y="4003604"/>
            <a:ext cx="632365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i="1" dirty="0" err="1">
                <a:solidFill>
                  <a:srgbClr val="373737"/>
                </a:solidFill>
                <a:latin typeface="Myriad Pro"/>
              </a:rPr>
              <a:t>Parameterised</a:t>
            </a:r>
            <a:r>
              <a:rPr lang="en-US" sz="3200" i="1" dirty="0">
                <a:solidFill>
                  <a:srgbClr val="373737"/>
                </a:solidFill>
                <a:latin typeface="Myriad Pro"/>
              </a:rPr>
              <a:t> tests that don't suck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50072096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Parameterized test with Junit4 and </a:t>
            </a:r>
            <a:r>
              <a:rPr lang="en-US" dirty="0" err="1"/>
              <a:t>JUnitParams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550BAA-4A93-7C4F-9F93-F6DAD9B885B8}"/>
              </a:ext>
            </a:extLst>
          </p:cNvPr>
          <p:cNvSpPr txBox="1"/>
          <p:nvPr/>
        </p:nvSpPr>
        <p:spPr>
          <a:xfrm>
            <a:off x="1258111" y="6503131"/>
            <a:ext cx="3229583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US" sz="933" dirty="0">
                <a:solidFill>
                  <a:srgbClr val="FFFFFF"/>
                </a:solidFill>
                <a:latin typeface="Calibri Light"/>
              </a:rPr>
              <a:t>CONFIDENTIAL  |  © 2019 EPAM Systems, Inc.</a:t>
            </a:r>
            <a:endParaRPr lang="en-US" sz="933" dirty="0">
              <a:solidFill>
                <a:srgbClr val="222222"/>
              </a:solidFill>
              <a:latin typeface="Calibri Light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12FD2939-A695-45A1-A8D1-D5A7B56C6C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486" y="1250645"/>
            <a:ext cx="5331378" cy="156966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altLang="en-US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dependency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</a:t>
            </a:r>
            <a:r>
              <a:rPr lang="en-US" altLang="en-US" sz="16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groupId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pl.pragmatists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US" altLang="en-US" sz="16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groupId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</a:t>
            </a:r>
            <a:r>
              <a:rPr lang="en-US" altLang="en-US" sz="16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artifactId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altLang="en-US" sz="1600" dirty="0" err="1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JUnitParams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US" altLang="en-US" sz="16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artifactId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</a:t>
            </a:r>
            <a:r>
              <a:rPr lang="en-US" altLang="en-US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version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&gt;${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junitparams.version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}&lt;/</a:t>
            </a:r>
            <a:r>
              <a:rPr lang="en-US" altLang="en-US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version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</a:t>
            </a:r>
            <a:r>
              <a:rPr lang="en-US" altLang="en-US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scope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&gt;test&lt;/</a:t>
            </a:r>
            <a:r>
              <a:rPr lang="en-US" altLang="en-US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scope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US" altLang="en-US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dependency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altLang="en-US" sz="40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48791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framework?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550BAA-4A93-7C4F-9F93-F6DAD9B885B8}"/>
              </a:ext>
            </a:extLst>
          </p:cNvPr>
          <p:cNvSpPr txBox="1"/>
          <p:nvPr/>
        </p:nvSpPr>
        <p:spPr>
          <a:xfrm>
            <a:off x="1258111" y="6503131"/>
            <a:ext cx="3229583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US" sz="933" dirty="0">
                <a:solidFill>
                  <a:srgbClr val="FFFFFF"/>
                </a:solidFill>
                <a:latin typeface="Calibri Light"/>
              </a:rPr>
              <a:t>CONFIDENTIAL  |  © 2019 EPAM Systems, Inc.</a:t>
            </a:r>
            <a:endParaRPr lang="en-US" sz="933" dirty="0">
              <a:solidFill>
                <a:srgbClr val="222222"/>
              </a:solidFill>
              <a:latin typeface="Calibri Light"/>
            </a:endParaRPr>
          </a:p>
        </p:txBody>
      </p:sp>
      <p:pic>
        <p:nvPicPr>
          <p:cNvPr id="5" name="Content Placeholder 4" descr="A picture containing indoor, cup, food, sitting&#10;&#10;Description automatically generated">
            <a:extLst>
              <a:ext uri="{FF2B5EF4-FFF2-40B4-BE49-F238E27FC236}">
                <a16:creationId xmlns:a16="http://schemas.microsoft.com/office/drawing/2014/main" id="{68067AA8-F0EA-4F58-8309-7AC875B647C0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9007" y="2068830"/>
            <a:ext cx="5213985" cy="2720340"/>
          </a:xfrm>
        </p:spPr>
      </p:pic>
    </p:spTree>
    <p:extLst>
      <p:ext uri="{BB962C8B-B14F-4D97-AF65-F5344CB8AC3E}">
        <p14:creationId xmlns:p14="http://schemas.microsoft.com/office/powerpoint/2010/main" val="201875503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Parameterized test with Junit4 and </a:t>
            </a:r>
            <a:r>
              <a:rPr lang="en-US" dirty="0" err="1"/>
              <a:t>JUnitParams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550BAA-4A93-7C4F-9F93-F6DAD9B885B8}"/>
              </a:ext>
            </a:extLst>
          </p:cNvPr>
          <p:cNvSpPr txBox="1"/>
          <p:nvPr/>
        </p:nvSpPr>
        <p:spPr>
          <a:xfrm>
            <a:off x="1258111" y="6503131"/>
            <a:ext cx="3229583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US" sz="933" dirty="0">
                <a:solidFill>
                  <a:srgbClr val="FFFFFF"/>
                </a:solidFill>
                <a:latin typeface="Calibri Light"/>
              </a:rPr>
              <a:t>CONFIDENTIAL  |  © 2019 EPAM Systems, Inc.</a:t>
            </a:r>
            <a:endParaRPr lang="en-US" sz="933" dirty="0">
              <a:solidFill>
                <a:srgbClr val="222222"/>
              </a:solidFill>
              <a:latin typeface="Calibri Light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12FD2939-A695-45A1-A8D1-D5A7B56C6C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1336" y="1219865"/>
            <a:ext cx="10154111" cy="477053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altLang="en-US" sz="1600" dirty="0" err="1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RunWith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JUnitParamsRunner.</a:t>
            </a:r>
            <a:r>
              <a:rPr lang="en-US" altLang="en-US" sz="16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JunitParamsCalculatorTest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z="16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@Test</a:t>
            </a:r>
            <a:br>
              <a:rPr lang="en-US" altLang="en-US" sz="16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@Parameters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({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altLang="en-US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"0, 0, 0"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altLang="en-US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"1, 1, 2"</a:t>
            </a:r>
            <a:br>
              <a:rPr lang="en-US" altLang="en-US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})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void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shouldReturnCorrectSum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first, </a:t>
            </a:r>
            <a:r>
              <a:rPr lang="en-US" altLang="en-US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second, </a:t>
            </a:r>
            <a:r>
              <a:rPr lang="en-US" altLang="en-US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expectedSum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given</a:t>
            </a:r>
            <a:br>
              <a:rPr lang="en-US" altLang="en-US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Calculator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calculator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en-US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Calculator();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when</a:t>
            </a:r>
            <a:br>
              <a:rPr lang="en-US" altLang="en-US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actualSum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calculator.sum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(first, second);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then</a:t>
            </a:r>
            <a:br>
              <a:rPr lang="en-US" altLang="en-US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i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assertEquals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expectedSum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actualSum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altLang="en-US" sz="16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874442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Parameterized test with Junit4 and </a:t>
            </a:r>
            <a:r>
              <a:rPr lang="en-US" dirty="0" err="1"/>
              <a:t>JUnitParams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550BAA-4A93-7C4F-9F93-F6DAD9B885B8}"/>
              </a:ext>
            </a:extLst>
          </p:cNvPr>
          <p:cNvSpPr txBox="1"/>
          <p:nvPr/>
        </p:nvSpPr>
        <p:spPr>
          <a:xfrm>
            <a:off x="1258111" y="6503131"/>
            <a:ext cx="3229583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US" sz="933" dirty="0">
                <a:solidFill>
                  <a:srgbClr val="FFFFFF"/>
                </a:solidFill>
                <a:latin typeface="Calibri Light"/>
              </a:rPr>
              <a:t>CONFIDENTIAL  |  © 2019 EPAM Systems, Inc.</a:t>
            </a:r>
            <a:endParaRPr lang="en-US" sz="933" dirty="0">
              <a:solidFill>
                <a:srgbClr val="222222"/>
              </a:solidFill>
              <a:latin typeface="Calibri Light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12FD2939-A695-45A1-A8D1-D5A7B56C6C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1336" y="1219865"/>
            <a:ext cx="10154111" cy="477053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>
                <a:solidFill>
                  <a:srgbClr val="808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altLang="en-US" sz="1600" dirty="0" err="1">
                <a:solidFill>
                  <a:srgbClr val="808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RunWith</a:t>
            </a:r>
            <a:r>
              <a:rPr lang="en-US" alt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600" dirty="0" err="1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JUnitParamsRunner.</a:t>
            </a:r>
            <a:r>
              <a:rPr lang="en-US" altLang="en-US" sz="1600" b="1" dirty="0" err="1">
                <a:solidFill>
                  <a:srgbClr val="00008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alt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JunitParamsCalculatorTest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z="16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@Test</a:t>
            </a:r>
            <a:br>
              <a:rPr lang="en-US" altLang="en-US" sz="16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@Parameters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({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altLang="en-US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"0, 0, 0"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altLang="en-US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"1, 1, 2"</a:t>
            </a:r>
            <a:br>
              <a:rPr lang="en-US" altLang="en-US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})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void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shouldReturnCorrectSum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first, </a:t>
            </a:r>
            <a:r>
              <a:rPr lang="en-US" altLang="en-US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second, </a:t>
            </a:r>
            <a:r>
              <a:rPr lang="en-US" altLang="en-US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expectedSum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given</a:t>
            </a:r>
            <a:br>
              <a:rPr lang="en-US" altLang="en-US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Calculator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calculator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en-US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Calculator();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when</a:t>
            </a:r>
            <a:br>
              <a:rPr lang="en-US" altLang="en-US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actualSum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calculator.sum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(first, second);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then</a:t>
            </a:r>
            <a:br>
              <a:rPr lang="en-US" altLang="en-US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i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assertEquals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expectedSum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actualSum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altLang="en-US" sz="16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79204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Parameterized test with Junit4 and </a:t>
            </a:r>
            <a:r>
              <a:rPr lang="en-US" dirty="0" err="1"/>
              <a:t>JUnitParams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550BAA-4A93-7C4F-9F93-F6DAD9B885B8}"/>
              </a:ext>
            </a:extLst>
          </p:cNvPr>
          <p:cNvSpPr txBox="1"/>
          <p:nvPr/>
        </p:nvSpPr>
        <p:spPr>
          <a:xfrm>
            <a:off x="1258111" y="6503131"/>
            <a:ext cx="3229583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US" sz="933" dirty="0">
                <a:solidFill>
                  <a:srgbClr val="FFFFFF"/>
                </a:solidFill>
                <a:latin typeface="Calibri Light"/>
              </a:rPr>
              <a:t>CONFIDENTIAL  |  © 2019 EPAM Systems, Inc.</a:t>
            </a:r>
            <a:endParaRPr lang="en-US" sz="933" dirty="0">
              <a:solidFill>
                <a:srgbClr val="222222"/>
              </a:solidFill>
              <a:latin typeface="Calibri Light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12FD2939-A695-45A1-A8D1-D5A7B56C6C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1336" y="1219865"/>
            <a:ext cx="10154111" cy="477053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>
                <a:solidFill>
                  <a:srgbClr val="808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altLang="en-US" sz="1600" dirty="0" err="1">
                <a:solidFill>
                  <a:srgbClr val="808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RunWith</a:t>
            </a:r>
            <a:r>
              <a:rPr lang="en-US" alt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600" dirty="0" err="1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JUnitParamsRunner.</a:t>
            </a:r>
            <a:r>
              <a:rPr lang="en-US" altLang="en-US" sz="1600" b="1" dirty="0" err="1">
                <a:solidFill>
                  <a:srgbClr val="00008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alt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JunitParamsCalculatorTest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z="16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@Test</a:t>
            </a:r>
            <a:br>
              <a:rPr lang="en-US" altLang="en-US" sz="16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808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@Parameters</a:t>
            </a:r>
            <a:r>
              <a:rPr lang="en-US" alt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({</a:t>
            </a:r>
            <a:br>
              <a:rPr lang="en-US" alt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altLang="en-US" sz="1600" b="1" dirty="0">
                <a:solidFill>
                  <a:srgbClr val="008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"0, 0, 0"</a:t>
            </a:r>
            <a:r>
              <a:rPr lang="en-US" alt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lang="en-US" alt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altLang="en-US" sz="1600" b="1" dirty="0">
                <a:solidFill>
                  <a:srgbClr val="008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"1, 1, 2"</a:t>
            </a:r>
            <a:br>
              <a:rPr lang="en-US" altLang="en-US" sz="1600" b="1" dirty="0">
                <a:solidFill>
                  <a:srgbClr val="008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b="1" dirty="0">
                <a:solidFill>
                  <a:srgbClr val="008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})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void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shouldReturnCorrectSum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first, </a:t>
            </a:r>
            <a:r>
              <a:rPr lang="en-US" altLang="en-US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second, </a:t>
            </a:r>
            <a:r>
              <a:rPr lang="en-US" altLang="en-US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expectedSum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given</a:t>
            </a:r>
            <a:br>
              <a:rPr lang="en-US" altLang="en-US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Calculator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calculator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en-US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Calculator();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when</a:t>
            </a:r>
            <a:br>
              <a:rPr lang="en-US" altLang="en-US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actualSum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calculator.sum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(first, second);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then</a:t>
            </a:r>
            <a:br>
              <a:rPr lang="en-US" altLang="en-US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i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assertEquals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expectedSum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actualSum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altLang="en-US" sz="16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504317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Parameterized test with Junit4 and </a:t>
            </a:r>
            <a:r>
              <a:rPr lang="en-US" dirty="0" err="1"/>
              <a:t>JUnitParams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550BAA-4A93-7C4F-9F93-F6DAD9B885B8}"/>
              </a:ext>
            </a:extLst>
          </p:cNvPr>
          <p:cNvSpPr txBox="1"/>
          <p:nvPr/>
        </p:nvSpPr>
        <p:spPr>
          <a:xfrm>
            <a:off x="1258111" y="6503131"/>
            <a:ext cx="3229583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US" sz="933" dirty="0">
                <a:solidFill>
                  <a:srgbClr val="FFFFFF"/>
                </a:solidFill>
                <a:latin typeface="Calibri Light"/>
              </a:rPr>
              <a:t>CONFIDENTIAL  |  © 2019 EPAM Systems, Inc.</a:t>
            </a:r>
            <a:endParaRPr lang="en-US" sz="933" dirty="0">
              <a:solidFill>
                <a:srgbClr val="222222"/>
              </a:solidFill>
              <a:latin typeface="Calibri Light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12FD2939-A695-45A1-A8D1-D5A7B56C6C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1336" y="1219865"/>
            <a:ext cx="10154111" cy="477053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>
                <a:solidFill>
                  <a:srgbClr val="808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altLang="en-US" sz="1600" dirty="0" err="1">
                <a:solidFill>
                  <a:srgbClr val="808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RunWith</a:t>
            </a:r>
            <a:r>
              <a:rPr lang="en-US" alt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600" dirty="0" err="1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JUnitParamsRunner.</a:t>
            </a:r>
            <a:r>
              <a:rPr lang="en-US" altLang="en-US" sz="1600" b="1" dirty="0" err="1">
                <a:solidFill>
                  <a:srgbClr val="00008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alt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JunitParamsCalculatorTest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z="16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@Test</a:t>
            </a:r>
            <a:br>
              <a:rPr lang="en-US" altLang="en-US" sz="16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808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@Parameters</a:t>
            </a:r>
            <a:r>
              <a:rPr lang="en-US" alt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({</a:t>
            </a:r>
            <a:br>
              <a:rPr lang="en-US" alt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altLang="en-US" sz="1600" b="1" dirty="0">
                <a:solidFill>
                  <a:srgbClr val="008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"0, 0, 0"</a:t>
            </a:r>
            <a:r>
              <a:rPr lang="en-US" alt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lang="en-US" alt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altLang="en-US" sz="1600" b="1" dirty="0">
                <a:solidFill>
                  <a:srgbClr val="008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"1, 1, 2"</a:t>
            </a:r>
            <a:br>
              <a:rPr lang="en-US" altLang="en-US" sz="1600" b="1" dirty="0">
                <a:solidFill>
                  <a:srgbClr val="008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b="1" dirty="0">
                <a:solidFill>
                  <a:srgbClr val="008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})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void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shouldReturnCorrectSum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600" b="1" dirty="0">
                <a:solidFill>
                  <a:srgbClr val="00008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alt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first, </a:t>
            </a:r>
            <a:r>
              <a:rPr lang="en-US" altLang="en-US" sz="1600" b="1" dirty="0">
                <a:solidFill>
                  <a:srgbClr val="00008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alt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second, </a:t>
            </a:r>
            <a:r>
              <a:rPr lang="en-US" altLang="en-US" sz="1600" b="1" dirty="0">
                <a:solidFill>
                  <a:srgbClr val="00008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altLang="en-US" sz="1600" dirty="0" err="1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expectedSum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given</a:t>
            </a:r>
            <a:br>
              <a:rPr lang="en-US" altLang="en-US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Calculator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calculator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en-US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Calculator();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when</a:t>
            </a:r>
            <a:br>
              <a:rPr lang="en-US" altLang="en-US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actualSum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calculator.sum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(first, second);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then</a:t>
            </a:r>
            <a:br>
              <a:rPr lang="en-US" altLang="en-US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i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assertEquals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expectedSum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actualSum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altLang="en-US" sz="16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867425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Parameterized test with Junit5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550BAA-4A93-7C4F-9F93-F6DAD9B885B8}"/>
              </a:ext>
            </a:extLst>
          </p:cNvPr>
          <p:cNvSpPr txBox="1"/>
          <p:nvPr/>
        </p:nvSpPr>
        <p:spPr>
          <a:xfrm>
            <a:off x="1258111" y="6503131"/>
            <a:ext cx="3229583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US" sz="933" dirty="0">
                <a:solidFill>
                  <a:srgbClr val="FFFFFF"/>
                </a:solidFill>
                <a:latin typeface="Calibri Light"/>
              </a:rPr>
              <a:t>CONFIDENTIAL  |  © 2019 EPAM Systems, Inc.</a:t>
            </a:r>
            <a:endParaRPr lang="en-US" sz="933" dirty="0">
              <a:solidFill>
                <a:srgbClr val="222222"/>
              </a:solidFill>
              <a:latin typeface="Calibri Light"/>
            </a:endParaRPr>
          </a:p>
        </p:txBody>
      </p:sp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E9D4EA5A-CC33-4124-B19C-AE3B2A901F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2250" y="2476500"/>
            <a:ext cx="66675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09824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Parameterized test with Junit5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550BAA-4A93-7C4F-9F93-F6DAD9B885B8}"/>
              </a:ext>
            </a:extLst>
          </p:cNvPr>
          <p:cNvSpPr txBox="1"/>
          <p:nvPr/>
        </p:nvSpPr>
        <p:spPr>
          <a:xfrm>
            <a:off x="1258111" y="6503131"/>
            <a:ext cx="3229583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US" sz="933" dirty="0">
                <a:solidFill>
                  <a:srgbClr val="FFFFFF"/>
                </a:solidFill>
                <a:latin typeface="Calibri Light"/>
              </a:rPr>
              <a:t>CONFIDENTIAL  |  © 2019 EPAM Systems, Inc.</a:t>
            </a:r>
            <a:endParaRPr lang="en-US" sz="933" dirty="0">
              <a:solidFill>
                <a:srgbClr val="222222"/>
              </a:solidFill>
              <a:latin typeface="Calibri Light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12FD2939-A695-45A1-A8D1-D5A7B56C6C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486" y="1250645"/>
            <a:ext cx="6083152" cy="156966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altLang="en-US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dependency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</a:t>
            </a:r>
            <a:r>
              <a:rPr lang="en-US" altLang="en-US" sz="16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groupId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org.junit.jupiter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US" altLang="en-US" sz="16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groupId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</a:t>
            </a:r>
            <a:r>
              <a:rPr lang="en-US" altLang="en-US" sz="16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artifactId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altLang="en-US" sz="1600" dirty="0" err="1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junit</a:t>
            </a:r>
            <a:r>
              <a:rPr lang="en-US" alt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altLang="en-US" sz="1600" dirty="0" err="1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jupiter</a:t>
            </a:r>
            <a:r>
              <a:rPr lang="en-US" alt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-params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US" altLang="en-US" sz="16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artifactId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</a:t>
            </a:r>
            <a:r>
              <a:rPr lang="en-US" altLang="en-US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version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&gt;${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junit-jupiter.version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}&lt;/</a:t>
            </a:r>
            <a:r>
              <a:rPr lang="en-US" altLang="en-US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version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</a:t>
            </a:r>
            <a:r>
              <a:rPr lang="en-US" altLang="en-US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scope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&gt;test&lt;/</a:t>
            </a:r>
            <a:r>
              <a:rPr lang="en-US" altLang="en-US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scope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US" altLang="en-US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dependency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altLang="en-US" sz="40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368045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Parameterized test with Junit5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550BAA-4A93-7C4F-9F93-F6DAD9B885B8}"/>
              </a:ext>
            </a:extLst>
          </p:cNvPr>
          <p:cNvSpPr txBox="1"/>
          <p:nvPr/>
        </p:nvSpPr>
        <p:spPr>
          <a:xfrm>
            <a:off x="1258111" y="6503131"/>
            <a:ext cx="3229583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US" sz="933" dirty="0">
                <a:solidFill>
                  <a:srgbClr val="FFFFFF"/>
                </a:solidFill>
                <a:latin typeface="Calibri Light"/>
              </a:rPr>
              <a:t>CONFIDENTIAL  |  © 2019 EPAM Systems, Inc.</a:t>
            </a:r>
            <a:endParaRPr lang="en-US" sz="933" dirty="0">
              <a:solidFill>
                <a:srgbClr val="222222"/>
              </a:solidFill>
              <a:latin typeface="Calibri Light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12FD2939-A695-45A1-A8D1-D5A7B56C6C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486" y="1013394"/>
            <a:ext cx="10091482" cy="452431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Junit5CalculatorTest {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z="16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altLang="en-US" sz="1600" dirty="0" err="1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ParameterizedTest</a:t>
            </a:r>
            <a:br>
              <a:rPr lang="en-US" altLang="en-US" sz="16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@</a:t>
            </a:r>
            <a:r>
              <a:rPr lang="en-US" altLang="en-US" sz="1600" dirty="0" err="1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CsvSource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({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altLang="en-US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"0, 0, 0"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altLang="en-US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"1, 1, 2"</a:t>
            </a:r>
            <a:br>
              <a:rPr lang="en-US" altLang="en-US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})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void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shouldReturnCorrectSum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first, </a:t>
            </a:r>
            <a:r>
              <a:rPr lang="en-US" altLang="en-US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second, </a:t>
            </a:r>
            <a:r>
              <a:rPr lang="en-US" altLang="en-US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expectedSum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given</a:t>
            </a:r>
            <a:br>
              <a:rPr lang="en-US" altLang="en-US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Calculator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calculator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en-US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Calculator();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when</a:t>
            </a:r>
            <a:br>
              <a:rPr lang="en-US" altLang="en-US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actualSum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calculator.sum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(first, second);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then</a:t>
            </a:r>
            <a:br>
              <a:rPr lang="en-US" altLang="en-US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i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assertEquals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expectedSum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actualSum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altLang="en-US" sz="40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301156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Parameterized test with Junit5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550BAA-4A93-7C4F-9F93-F6DAD9B885B8}"/>
              </a:ext>
            </a:extLst>
          </p:cNvPr>
          <p:cNvSpPr txBox="1"/>
          <p:nvPr/>
        </p:nvSpPr>
        <p:spPr>
          <a:xfrm>
            <a:off x="1258111" y="6503131"/>
            <a:ext cx="3229583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US" sz="933" dirty="0">
                <a:solidFill>
                  <a:srgbClr val="FFFFFF"/>
                </a:solidFill>
                <a:latin typeface="Calibri Light"/>
              </a:rPr>
              <a:t>CONFIDENTIAL  |  © 2019 EPAM Systems, Inc.</a:t>
            </a:r>
            <a:endParaRPr lang="en-US" sz="933" dirty="0">
              <a:solidFill>
                <a:srgbClr val="222222"/>
              </a:solidFill>
              <a:latin typeface="Calibri Light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12FD2939-A695-45A1-A8D1-D5A7B56C6C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486" y="1013394"/>
            <a:ext cx="10091482" cy="452431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Junit5CalculatorTest {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z="1600" dirty="0">
                <a:solidFill>
                  <a:srgbClr val="808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altLang="en-US" sz="1600" dirty="0" err="1">
                <a:solidFill>
                  <a:srgbClr val="808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ParameterizedTest</a:t>
            </a:r>
            <a:br>
              <a:rPr lang="en-US" altLang="en-US" sz="16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@</a:t>
            </a:r>
            <a:r>
              <a:rPr lang="en-US" altLang="en-US" sz="1600" dirty="0" err="1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CsvSource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({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altLang="en-US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"0, 0, 0"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altLang="en-US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"1, 1, 2"</a:t>
            </a:r>
            <a:br>
              <a:rPr lang="en-US" altLang="en-US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})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void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shouldReturnCorrectSum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first, </a:t>
            </a:r>
            <a:r>
              <a:rPr lang="en-US" altLang="en-US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second, </a:t>
            </a:r>
            <a:r>
              <a:rPr lang="en-US" altLang="en-US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expectedSum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given</a:t>
            </a:r>
            <a:br>
              <a:rPr lang="en-US" altLang="en-US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Calculator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calculator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en-US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Calculator();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when</a:t>
            </a:r>
            <a:br>
              <a:rPr lang="en-US" altLang="en-US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actualSum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calculator.sum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(first, second);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then</a:t>
            </a:r>
            <a:br>
              <a:rPr lang="en-US" altLang="en-US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i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assertEquals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expectedSum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actualSum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altLang="en-US" sz="40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305995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Parameterized test with Junit5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550BAA-4A93-7C4F-9F93-F6DAD9B885B8}"/>
              </a:ext>
            </a:extLst>
          </p:cNvPr>
          <p:cNvSpPr txBox="1"/>
          <p:nvPr/>
        </p:nvSpPr>
        <p:spPr>
          <a:xfrm>
            <a:off x="1258111" y="6503131"/>
            <a:ext cx="3229583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US" sz="933" dirty="0">
                <a:solidFill>
                  <a:srgbClr val="FFFFFF"/>
                </a:solidFill>
                <a:latin typeface="Calibri Light"/>
              </a:rPr>
              <a:t>CONFIDENTIAL  |  © 2019 EPAM Systems, Inc.</a:t>
            </a:r>
            <a:endParaRPr lang="en-US" sz="933" dirty="0">
              <a:solidFill>
                <a:srgbClr val="222222"/>
              </a:solidFill>
              <a:latin typeface="Calibri Light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12FD2939-A695-45A1-A8D1-D5A7B56C6C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486" y="1013394"/>
            <a:ext cx="10091482" cy="452431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Junit5CalculatorTest {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z="1600" dirty="0">
                <a:solidFill>
                  <a:srgbClr val="808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altLang="en-US" sz="1600" dirty="0" err="1">
                <a:solidFill>
                  <a:srgbClr val="808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ParameterizedTest</a:t>
            </a:r>
            <a:br>
              <a:rPr lang="en-US" altLang="en-US" sz="16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808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@</a:t>
            </a:r>
            <a:r>
              <a:rPr lang="en-US" altLang="en-US" sz="1600" dirty="0" err="1">
                <a:solidFill>
                  <a:srgbClr val="808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CsvSource</a:t>
            </a:r>
            <a:r>
              <a:rPr lang="en-US" alt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({</a:t>
            </a:r>
            <a:br>
              <a:rPr lang="en-US" alt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altLang="en-US" sz="1600" b="1" dirty="0">
                <a:solidFill>
                  <a:srgbClr val="008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"0, 0, 0"</a:t>
            </a:r>
            <a:r>
              <a:rPr lang="en-US" alt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lang="en-US" alt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altLang="en-US" sz="1600" b="1" dirty="0">
                <a:solidFill>
                  <a:srgbClr val="008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"1, 1, 2"</a:t>
            </a:r>
            <a:br>
              <a:rPr lang="en-US" altLang="en-US" sz="1600" b="1" dirty="0">
                <a:solidFill>
                  <a:srgbClr val="008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b="1" dirty="0">
                <a:solidFill>
                  <a:srgbClr val="008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})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void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shouldReturnCorrectSum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first, </a:t>
            </a:r>
            <a:r>
              <a:rPr lang="en-US" altLang="en-US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second, </a:t>
            </a:r>
            <a:r>
              <a:rPr lang="en-US" altLang="en-US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expectedSum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given</a:t>
            </a:r>
            <a:br>
              <a:rPr lang="en-US" altLang="en-US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Calculator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calculator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en-US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Calculator();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when</a:t>
            </a:r>
            <a:br>
              <a:rPr lang="en-US" altLang="en-US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actualSum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calculator.sum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(first, second);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then</a:t>
            </a:r>
            <a:br>
              <a:rPr lang="en-US" altLang="en-US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i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assertEquals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expectedSum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actualSum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altLang="en-US" sz="40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788285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Parameterized test with Junit5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550BAA-4A93-7C4F-9F93-F6DAD9B885B8}"/>
              </a:ext>
            </a:extLst>
          </p:cNvPr>
          <p:cNvSpPr txBox="1"/>
          <p:nvPr/>
        </p:nvSpPr>
        <p:spPr>
          <a:xfrm>
            <a:off x="1258111" y="6503131"/>
            <a:ext cx="3229583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US" sz="933" dirty="0">
                <a:solidFill>
                  <a:srgbClr val="FFFFFF"/>
                </a:solidFill>
                <a:latin typeface="Calibri Light"/>
              </a:rPr>
              <a:t>CONFIDENTIAL  |  © 2019 EPAM Systems, Inc.</a:t>
            </a:r>
            <a:endParaRPr lang="en-US" sz="933" dirty="0">
              <a:solidFill>
                <a:srgbClr val="222222"/>
              </a:solidFill>
              <a:latin typeface="Calibri Light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12FD2939-A695-45A1-A8D1-D5A7B56C6C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486" y="1004003"/>
            <a:ext cx="10091482" cy="452431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Junit5CalculatorTest {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z="1600" dirty="0">
                <a:solidFill>
                  <a:srgbClr val="808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altLang="en-US" sz="1600" dirty="0" err="1">
                <a:solidFill>
                  <a:srgbClr val="808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ParameterizedTest</a:t>
            </a:r>
            <a:br>
              <a:rPr lang="en-US" altLang="en-US" sz="16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808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@</a:t>
            </a:r>
            <a:r>
              <a:rPr lang="en-US" altLang="en-US" sz="1600" dirty="0" err="1">
                <a:solidFill>
                  <a:srgbClr val="808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CsvSource</a:t>
            </a:r>
            <a:r>
              <a:rPr lang="en-US" alt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({</a:t>
            </a:r>
            <a:br>
              <a:rPr lang="en-US" alt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altLang="en-US" sz="1600" b="1" dirty="0">
                <a:solidFill>
                  <a:srgbClr val="008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"0, 0, 0"</a:t>
            </a:r>
            <a:r>
              <a:rPr lang="en-US" alt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lang="en-US" alt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altLang="en-US" sz="1600" b="1" dirty="0">
                <a:solidFill>
                  <a:srgbClr val="008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"1, 1, 2"</a:t>
            </a:r>
            <a:br>
              <a:rPr lang="en-US" altLang="en-US" sz="1600" b="1" dirty="0">
                <a:solidFill>
                  <a:srgbClr val="008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b="1" dirty="0">
                <a:solidFill>
                  <a:srgbClr val="008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})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void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shouldReturnCorrectSum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600" b="1" dirty="0">
                <a:solidFill>
                  <a:srgbClr val="00008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alt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first, </a:t>
            </a:r>
            <a:r>
              <a:rPr lang="en-US" altLang="en-US" sz="1600" b="1" dirty="0">
                <a:solidFill>
                  <a:srgbClr val="00008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alt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second, </a:t>
            </a:r>
            <a:r>
              <a:rPr lang="en-US" altLang="en-US" sz="1600" b="1" dirty="0">
                <a:solidFill>
                  <a:srgbClr val="00008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altLang="en-US" sz="1600" dirty="0" err="1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expectedSum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given</a:t>
            </a:r>
            <a:br>
              <a:rPr lang="en-US" altLang="en-US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Calculator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calculator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en-US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Calculator();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when</a:t>
            </a:r>
            <a:br>
              <a:rPr lang="en-US" altLang="en-US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actualSum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calculator.sum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(first, second);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then</a:t>
            </a:r>
            <a:br>
              <a:rPr lang="en-US" altLang="en-US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i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assertEquals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expectedSum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actualSum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altLang="en-US" sz="16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7082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Disclaimer – watch your testing pyramid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550BAA-4A93-7C4F-9F93-F6DAD9B885B8}"/>
              </a:ext>
            </a:extLst>
          </p:cNvPr>
          <p:cNvSpPr txBox="1"/>
          <p:nvPr/>
        </p:nvSpPr>
        <p:spPr>
          <a:xfrm>
            <a:off x="1258111" y="6503131"/>
            <a:ext cx="3229583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US" sz="933" dirty="0">
                <a:solidFill>
                  <a:srgbClr val="FFFFFF"/>
                </a:solidFill>
                <a:latin typeface="Calibri Light"/>
              </a:rPr>
              <a:t>CONFIDENTIAL  |  © 2019 EPAM Systems, Inc.</a:t>
            </a:r>
            <a:endParaRPr lang="en-US" sz="933" dirty="0">
              <a:solidFill>
                <a:srgbClr val="222222"/>
              </a:solidFill>
              <a:latin typeface="Calibri Light"/>
            </a:endParaRPr>
          </a:p>
        </p:txBody>
      </p:sp>
      <p:pic>
        <p:nvPicPr>
          <p:cNvPr id="7" name="Content Placeholder 6" descr="A close up of a sign&#10;&#10;Description automatically generated">
            <a:extLst>
              <a:ext uri="{FF2B5EF4-FFF2-40B4-BE49-F238E27FC236}">
                <a16:creationId xmlns:a16="http://schemas.microsoft.com/office/drawing/2014/main" id="{45B92748-18E0-4650-BF71-6178751937D0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444" y="1524238"/>
            <a:ext cx="7111111" cy="3809524"/>
          </a:xfrm>
        </p:spPr>
      </p:pic>
    </p:spTree>
    <p:extLst>
      <p:ext uri="{BB962C8B-B14F-4D97-AF65-F5344CB8AC3E}">
        <p14:creationId xmlns:p14="http://schemas.microsoft.com/office/powerpoint/2010/main" val="91847390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Parameterized test with Spock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550BAA-4A93-7C4F-9F93-F6DAD9B885B8}"/>
              </a:ext>
            </a:extLst>
          </p:cNvPr>
          <p:cNvSpPr txBox="1"/>
          <p:nvPr/>
        </p:nvSpPr>
        <p:spPr>
          <a:xfrm>
            <a:off x="1258111" y="6503131"/>
            <a:ext cx="3229583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US" sz="933" dirty="0">
                <a:solidFill>
                  <a:srgbClr val="FFFFFF"/>
                </a:solidFill>
                <a:latin typeface="Calibri Light"/>
              </a:rPr>
              <a:t>CONFIDENTIAL  |  © 2019 EPAM Systems, Inc.</a:t>
            </a:r>
            <a:endParaRPr lang="en-US" sz="933" dirty="0">
              <a:solidFill>
                <a:srgbClr val="222222"/>
              </a:solidFill>
              <a:latin typeface="Calibri Light"/>
            </a:endParaRPr>
          </a:p>
        </p:txBody>
      </p:sp>
      <p:pic>
        <p:nvPicPr>
          <p:cNvPr id="5" name="Picture 4" descr="A picture containing person, man, motorcycle, standing&#10;&#10;Description automatically generated">
            <a:extLst>
              <a:ext uri="{FF2B5EF4-FFF2-40B4-BE49-F238E27FC236}">
                <a16:creationId xmlns:a16="http://schemas.microsoft.com/office/drawing/2014/main" id="{174A62AB-1D9D-43DA-A243-AC4C86E081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2375" y="1366837"/>
            <a:ext cx="4667250" cy="412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73146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Parameterized test with Spock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550BAA-4A93-7C4F-9F93-F6DAD9B885B8}"/>
              </a:ext>
            </a:extLst>
          </p:cNvPr>
          <p:cNvSpPr txBox="1"/>
          <p:nvPr/>
        </p:nvSpPr>
        <p:spPr>
          <a:xfrm>
            <a:off x="1258111" y="6503131"/>
            <a:ext cx="3229583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US" sz="933" dirty="0">
                <a:solidFill>
                  <a:srgbClr val="FFFFFF"/>
                </a:solidFill>
                <a:latin typeface="Calibri Light"/>
              </a:rPr>
              <a:t>CONFIDENTIAL  |  © 2019 EPAM Systems, Inc.</a:t>
            </a:r>
            <a:endParaRPr lang="en-US" sz="933" dirty="0">
              <a:solidFill>
                <a:srgbClr val="222222"/>
              </a:solidFill>
              <a:latin typeface="Calibri Light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12FD2939-A695-45A1-A8D1-D5A7B56C6C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486" y="1013393"/>
            <a:ext cx="10091482" cy="452431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>
                <a:solidFill>
                  <a:srgbClr val="00004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CalculatorSpec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600" b="1" dirty="0">
                <a:solidFill>
                  <a:srgbClr val="00004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extends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Specification {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z="1600" b="1" dirty="0">
                <a:solidFill>
                  <a:srgbClr val="00004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 </a:t>
            </a:r>
            <a:r>
              <a:rPr lang="en-US" altLang="en-US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"Should return correct sum"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given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b="1" dirty="0">
                <a:solidFill>
                  <a:srgbClr val="00004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calculator = </a:t>
            </a:r>
            <a:r>
              <a:rPr lang="en-US" altLang="en-US" sz="1600" b="1" dirty="0">
                <a:solidFill>
                  <a:srgbClr val="00004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Calculator()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when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b="1" dirty="0">
                <a:solidFill>
                  <a:srgbClr val="00004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actualSum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calculator.sum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(first, second)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then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actualSum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==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expectedSum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where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first | second ||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expectedSum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    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     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|| </a:t>
            </a:r>
            <a: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b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1    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     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|| </a:t>
            </a:r>
            <a: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b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altLang="en-US" sz="40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190714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Parameterized test with Spock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550BAA-4A93-7C4F-9F93-F6DAD9B885B8}"/>
              </a:ext>
            </a:extLst>
          </p:cNvPr>
          <p:cNvSpPr txBox="1"/>
          <p:nvPr/>
        </p:nvSpPr>
        <p:spPr>
          <a:xfrm>
            <a:off x="1258111" y="6503131"/>
            <a:ext cx="3229583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US" sz="933" dirty="0">
                <a:solidFill>
                  <a:srgbClr val="FFFFFF"/>
                </a:solidFill>
                <a:latin typeface="Calibri Light"/>
              </a:rPr>
              <a:t>CONFIDENTIAL  |  © 2019 EPAM Systems, Inc.</a:t>
            </a:r>
            <a:endParaRPr lang="en-US" sz="933" dirty="0">
              <a:solidFill>
                <a:srgbClr val="222222"/>
              </a:solidFill>
              <a:latin typeface="Calibri Light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12FD2939-A695-45A1-A8D1-D5A7B56C6C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486" y="1013393"/>
            <a:ext cx="6496511" cy="452431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>
                <a:solidFill>
                  <a:srgbClr val="00004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CalculatorSpec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600" b="1" dirty="0">
                <a:solidFill>
                  <a:srgbClr val="00004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extends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Specification {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z="1600" b="1" dirty="0">
                <a:solidFill>
                  <a:srgbClr val="00004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 </a:t>
            </a:r>
            <a:r>
              <a:rPr lang="en-US" altLang="en-US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"Should return correct sum"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given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b="1" dirty="0">
                <a:solidFill>
                  <a:srgbClr val="00004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calculator = </a:t>
            </a:r>
            <a:r>
              <a:rPr lang="en-US" altLang="en-US" sz="1600" b="1" dirty="0">
                <a:solidFill>
                  <a:srgbClr val="00004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Calculator()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when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b="1" dirty="0">
                <a:solidFill>
                  <a:srgbClr val="00004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actualSum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calculator.sum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(first, second)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then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actualSum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==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expectedSum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where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first | second || </a:t>
            </a:r>
            <a:r>
              <a:rPr lang="en-US" altLang="en-US" sz="1600" dirty="0" err="1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expectedSum</a:t>
            </a:r>
            <a:br>
              <a:rPr lang="en-US" alt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0     </a:t>
            </a:r>
            <a:r>
              <a:rPr lang="en-US" alt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lang="en-US" alt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0      </a:t>
            </a:r>
            <a:r>
              <a:rPr lang="en-US" alt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|| </a:t>
            </a:r>
            <a:r>
              <a:rPr lang="en-US" alt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0          </a:t>
            </a:r>
            <a:br>
              <a:rPr lang="en-US" alt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1     </a:t>
            </a:r>
            <a:r>
              <a:rPr lang="en-US" alt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lang="en-US" alt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1      </a:t>
            </a:r>
            <a:r>
              <a:rPr lang="en-US" alt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|| </a:t>
            </a:r>
            <a:r>
              <a:rPr lang="en-US" alt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2          </a:t>
            </a:r>
            <a:b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altLang="en-US" sz="40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838728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Parameterized test with Junit4 and Spock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550BAA-4A93-7C4F-9F93-F6DAD9B885B8}"/>
              </a:ext>
            </a:extLst>
          </p:cNvPr>
          <p:cNvSpPr txBox="1"/>
          <p:nvPr/>
        </p:nvSpPr>
        <p:spPr>
          <a:xfrm>
            <a:off x="1258111" y="6503131"/>
            <a:ext cx="3229583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US" sz="933" dirty="0">
                <a:solidFill>
                  <a:srgbClr val="FFFFFF"/>
                </a:solidFill>
                <a:latin typeface="Calibri Light"/>
              </a:rPr>
              <a:t>CONFIDENTIAL  |  © 2019 EPAM Systems, Inc.</a:t>
            </a:r>
            <a:endParaRPr lang="en-US" sz="933" dirty="0">
              <a:solidFill>
                <a:srgbClr val="222222"/>
              </a:solidFill>
              <a:latin typeface="Calibri Light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12FD2939-A695-45A1-A8D1-D5A7B56C6C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486" y="993931"/>
            <a:ext cx="6145784" cy="526297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05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altLang="en-US" sz="1050" dirty="0" err="1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RunWith</a:t>
            </a:r>
            <a:r>
              <a:rPr lang="en-US" altLang="en-US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05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Parameterized.</a:t>
            </a:r>
            <a:r>
              <a:rPr lang="en-US" altLang="en-US" sz="105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altLang="en-US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en-US" altLang="en-US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05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lang="en-US" altLang="en-US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Junit4CalculatorTest {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050" dirty="0">
              <a:solidFill>
                <a:srgbClr val="000000"/>
              </a:solidFill>
              <a:latin typeface="Arial" panose="020B0604020202020204" pitchFamily="34" charset="0"/>
              <a:cs typeface="Courier New" panose="020703090202050204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050" dirty="0">
                <a:solidFill>
                  <a:srgbClr val="000000"/>
                </a:solidFill>
                <a:latin typeface="Arial" panose="020B0604020202020204" pitchFamily="34" charset="0"/>
                <a:cs typeface="Courier New" panose="02070309020205020404" pitchFamily="49" charset="0"/>
              </a:rPr>
              <a:t>  </a:t>
            </a:r>
            <a:r>
              <a:rPr lang="en-US" altLang="en-US" sz="105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 final int </a:t>
            </a:r>
            <a:r>
              <a:rPr lang="en-US" altLang="en-US" sz="105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first</a:t>
            </a:r>
            <a:r>
              <a:rPr lang="en-US" altLang="en-US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en-US" altLang="en-US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05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 final int </a:t>
            </a:r>
            <a:r>
              <a:rPr lang="en-US" altLang="en-US" sz="105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second</a:t>
            </a:r>
            <a:r>
              <a:rPr lang="en-US" altLang="en-US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en-US" altLang="en-US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05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 final int </a:t>
            </a:r>
            <a:r>
              <a:rPr lang="en-US" altLang="en-US" sz="105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expectedSum</a:t>
            </a:r>
            <a:r>
              <a:rPr lang="en-US" altLang="en-US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en-US" altLang="en-US" sz="1050" dirty="0"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050" dirty="0">
              <a:solidFill>
                <a:srgbClr val="000000"/>
              </a:solidFill>
              <a:latin typeface="Arial" panose="020B0604020202020204" pitchFamily="34" charset="0"/>
              <a:cs typeface="Courier New" panose="020703090202050204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050" dirty="0">
                <a:solidFill>
                  <a:srgbClr val="000000"/>
                </a:solidFill>
                <a:latin typeface="Arial" panose="020B0604020202020204" pitchFamily="34" charset="0"/>
                <a:cs typeface="Courier New" panose="02070309020205020404" pitchFamily="49" charset="0"/>
              </a:rPr>
              <a:t>  </a:t>
            </a:r>
            <a:r>
              <a:rPr lang="en-US" altLang="en-US" sz="105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@Parameters</a:t>
            </a:r>
            <a:br>
              <a:rPr lang="en-US" altLang="en-US" sz="105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05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05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static </a:t>
            </a:r>
            <a:r>
              <a:rPr lang="en-US" altLang="en-US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Collection&lt;Object[]&gt; data() {</a:t>
            </a:r>
            <a:br>
              <a:rPr lang="en-US" altLang="en-US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altLang="en-US" sz="105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lang="en-US" altLang="en-US" sz="105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Arrays.</a:t>
            </a:r>
            <a:r>
              <a:rPr lang="en-US" altLang="en-US" sz="1050" i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asList</a:t>
            </a:r>
            <a:r>
              <a:rPr lang="en-US" altLang="en-US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05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 </a:t>
            </a:r>
            <a:r>
              <a:rPr lang="en-US" altLang="en-US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Object[][] {</a:t>
            </a:r>
            <a:br>
              <a:rPr lang="en-US" altLang="en-US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{ </a:t>
            </a:r>
            <a:r>
              <a:rPr lang="en-US" altLang="en-US" sz="105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altLang="en-US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105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altLang="en-US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105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 </a:t>
            </a:r>
            <a:r>
              <a:rPr lang="en-US" altLang="en-US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}, { </a:t>
            </a:r>
            <a:r>
              <a:rPr lang="en-US" altLang="en-US" sz="105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altLang="en-US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105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altLang="en-US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105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 </a:t>
            </a:r>
            <a:r>
              <a:rPr lang="en-US" altLang="en-US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altLang="en-US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});</a:t>
            </a:r>
            <a:br>
              <a:rPr lang="en-US" altLang="en-US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}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05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05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lang="en-US" altLang="en-US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Junit4CalculatorTest(</a:t>
            </a:r>
            <a:r>
              <a:rPr lang="en-US" altLang="en-US" sz="105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altLang="en-US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first, </a:t>
            </a:r>
            <a:r>
              <a:rPr lang="en-US" altLang="en-US" sz="105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altLang="en-US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second, </a:t>
            </a:r>
            <a:r>
              <a:rPr lang="en-US" altLang="en-US" sz="105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altLang="en-US" sz="105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expectedSum</a:t>
            </a:r>
            <a:r>
              <a:rPr lang="en-US" altLang="en-US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br>
              <a:rPr lang="en-US" altLang="en-US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altLang="en-US" sz="105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lang="en-US" altLang="en-US" sz="105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altLang="en-US" sz="105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first</a:t>
            </a:r>
            <a:r>
              <a:rPr lang="en-US" altLang="en-US" sz="105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first;</a:t>
            </a:r>
            <a:br>
              <a:rPr lang="en-US" altLang="en-US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altLang="en-US" sz="105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lang="en-US" altLang="en-US" sz="105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altLang="en-US" sz="105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second</a:t>
            </a:r>
            <a:r>
              <a:rPr lang="en-US" altLang="en-US" sz="105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second;</a:t>
            </a:r>
            <a:br>
              <a:rPr lang="en-US" altLang="en-US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altLang="en-US" sz="105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lang="en-US" altLang="en-US" sz="105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altLang="en-US" sz="105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expectedSum</a:t>
            </a:r>
            <a:r>
              <a:rPr lang="en-US" altLang="en-US" sz="105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altLang="en-US" sz="105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expectedSum</a:t>
            </a:r>
            <a:r>
              <a:rPr lang="en-US" altLang="en-US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en-US" altLang="en-US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}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05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05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@Test</a:t>
            </a:r>
            <a:br>
              <a:rPr lang="en-US" altLang="en-US" sz="105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05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05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void </a:t>
            </a:r>
            <a:r>
              <a:rPr lang="en-US" altLang="en-US" sz="105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shouldReturnCorrectSum</a:t>
            </a:r>
            <a:r>
              <a:rPr lang="en-US" altLang="en-US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  <a:br>
              <a:rPr lang="en-US" altLang="en-US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altLang="en-US" sz="105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given</a:t>
            </a:r>
            <a:br>
              <a:rPr lang="en-US" altLang="en-US" sz="105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05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altLang="en-US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Calculator </a:t>
            </a:r>
            <a:r>
              <a:rPr lang="en-US" altLang="en-US" sz="105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calculator</a:t>
            </a:r>
            <a:r>
              <a:rPr lang="en-US" altLang="en-US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en-US" sz="105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 </a:t>
            </a:r>
            <a:r>
              <a:rPr lang="en-US" altLang="en-US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Calculator();</a:t>
            </a:r>
            <a:br>
              <a:rPr lang="en-US" altLang="en-US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altLang="en-US" sz="105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when</a:t>
            </a:r>
            <a:br>
              <a:rPr lang="en-US" altLang="en-US" sz="105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05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altLang="en-US" sz="105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altLang="en-US" sz="105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actualSum</a:t>
            </a:r>
            <a:r>
              <a:rPr lang="en-US" altLang="en-US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en-US" sz="105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calculator.sum</a:t>
            </a:r>
            <a:r>
              <a:rPr lang="en-US" altLang="en-US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05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first</a:t>
            </a:r>
            <a:r>
              <a:rPr lang="en-US" altLang="en-US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105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second</a:t>
            </a:r>
            <a:r>
              <a:rPr lang="en-US" altLang="en-US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lang="en-US" altLang="en-US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altLang="en-US" sz="105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then</a:t>
            </a:r>
            <a:br>
              <a:rPr lang="en-US" altLang="en-US" sz="105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05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altLang="en-US" sz="1050" i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assertEquals</a:t>
            </a:r>
            <a:r>
              <a:rPr lang="en-US" altLang="en-US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05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expectedSum</a:t>
            </a:r>
            <a:r>
              <a:rPr lang="en-US" altLang="en-US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105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actualSum</a:t>
            </a:r>
            <a:r>
              <a:rPr lang="en-US" altLang="en-US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lang="en-US" altLang="en-US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}</a:t>
            </a:r>
            <a:r>
              <a:rPr lang="en-US" altLang="en-US" sz="1050" dirty="0">
                <a:solidFill>
                  <a:srgbClr val="000000"/>
                </a:solidFill>
                <a:latin typeface="Arial" panose="020B0604020202020204" pitchFamily="34" charset="0"/>
                <a:cs typeface="Courier New" panose="02070309020205020404" pitchFamily="49" charset="0"/>
              </a:rPr>
              <a:t>	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0CBF8855-AB78-4C68-9265-35F5D649BF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21772" y="993931"/>
            <a:ext cx="5089742" cy="313932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100" b="1" dirty="0">
                <a:solidFill>
                  <a:srgbClr val="00004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lang="en-US" altLang="en-US" sz="11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CalculatorSpec</a:t>
            </a:r>
            <a:r>
              <a:rPr lang="en-US" altLang="en-US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100" b="1" dirty="0">
                <a:solidFill>
                  <a:srgbClr val="00004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extends </a:t>
            </a:r>
            <a:r>
              <a:rPr lang="en-US" altLang="en-US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Specification {</a:t>
            </a:r>
            <a:br>
              <a:rPr lang="en-US" altLang="en-US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br>
              <a:rPr lang="en-US" altLang="en-US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z="1100" b="1" dirty="0">
                <a:solidFill>
                  <a:srgbClr val="00004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 </a:t>
            </a:r>
            <a:r>
              <a:rPr lang="en-US" altLang="en-US" sz="11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"Should return correct sum"</a:t>
            </a:r>
            <a:r>
              <a:rPr lang="en-US" altLang="en-US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  <a:br>
              <a:rPr lang="en-US" altLang="en-US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1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given</a:t>
            </a:r>
            <a:r>
              <a:rPr lang="en-US" altLang="en-US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lang="en-US" altLang="en-US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100" b="1" dirty="0">
                <a:solidFill>
                  <a:srgbClr val="00004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 </a:t>
            </a:r>
            <a:r>
              <a:rPr lang="en-US" altLang="en-US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calculator = </a:t>
            </a:r>
            <a:r>
              <a:rPr lang="en-US" altLang="en-US" sz="1100" b="1" dirty="0">
                <a:solidFill>
                  <a:srgbClr val="00004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 </a:t>
            </a:r>
            <a:r>
              <a:rPr lang="en-US" altLang="en-US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Calculator()</a:t>
            </a:r>
            <a:br>
              <a:rPr lang="en-US" altLang="en-US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1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when</a:t>
            </a:r>
            <a:r>
              <a:rPr lang="en-US" altLang="en-US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lang="en-US" altLang="en-US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100" b="1" dirty="0">
                <a:solidFill>
                  <a:srgbClr val="00004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 </a:t>
            </a:r>
            <a:r>
              <a:rPr lang="en-US" altLang="en-US" sz="11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actualSum</a:t>
            </a:r>
            <a:r>
              <a:rPr lang="en-US" altLang="en-US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en-US" sz="11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calculator.sum</a:t>
            </a:r>
            <a:r>
              <a:rPr lang="en-US" altLang="en-US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(first, second)</a:t>
            </a:r>
            <a:br>
              <a:rPr lang="en-US" altLang="en-US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1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then</a:t>
            </a:r>
            <a:r>
              <a:rPr lang="en-US" altLang="en-US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lang="en-US" altLang="en-US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1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actualSum</a:t>
            </a:r>
            <a:r>
              <a:rPr lang="en-US" altLang="en-US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== </a:t>
            </a:r>
            <a:r>
              <a:rPr lang="en-US" altLang="en-US" sz="11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expectedSum</a:t>
            </a:r>
            <a:br>
              <a:rPr lang="en-US" altLang="en-US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1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where</a:t>
            </a:r>
            <a:r>
              <a:rPr lang="en-US" altLang="en-US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lang="en-US" altLang="en-US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first | second || </a:t>
            </a:r>
            <a:r>
              <a:rPr lang="en-US" altLang="en-US" sz="11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expectedSum</a:t>
            </a:r>
            <a:br>
              <a:rPr lang="en-US" altLang="en-US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1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     </a:t>
            </a:r>
            <a:r>
              <a:rPr lang="en-US" altLang="en-US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lang="en-US" altLang="en-US" sz="11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      </a:t>
            </a:r>
            <a:r>
              <a:rPr lang="en-US" altLang="en-US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|| </a:t>
            </a:r>
            <a:r>
              <a:rPr lang="en-US" altLang="en-US" sz="11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          </a:t>
            </a:r>
            <a:br>
              <a:rPr lang="en-US" altLang="en-US" sz="11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1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1     </a:t>
            </a:r>
            <a:r>
              <a:rPr lang="en-US" altLang="en-US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lang="en-US" altLang="en-US" sz="11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      </a:t>
            </a:r>
            <a:r>
              <a:rPr lang="en-US" altLang="en-US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|| </a:t>
            </a:r>
            <a:r>
              <a:rPr lang="en-US" altLang="en-US" sz="11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 </a:t>
            </a:r>
            <a:r>
              <a:rPr lang="en-US" altLang="en-US" sz="1100" dirty="0">
                <a:solidFill>
                  <a:srgbClr val="0000FF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br>
              <a:rPr lang="en-US" altLang="en-US" sz="11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1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altLang="en-US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altLang="en-US" sz="11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120125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Parameterized test with Junit5 and Spock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550BAA-4A93-7C4F-9F93-F6DAD9B885B8}"/>
              </a:ext>
            </a:extLst>
          </p:cNvPr>
          <p:cNvSpPr txBox="1"/>
          <p:nvPr/>
        </p:nvSpPr>
        <p:spPr>
          <a:xfrm>
            <a:off x="1258111" y="6503131"/>
            <a:ext cx="3229583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US" sz="933" dirty="0">
                <a:solidFill>
                  <a:srgbClr val="FFFFFF"/>
                </a:solidFill>
                <a:latin typeface="Calibri Light"/>
              </a:rPr>
              <a:t>CONFIDENTIAL  |  © 2019 EPAM Systems, Inc.</a:t>
            </a:r>
            <a:endParaRPr lang="en-US" sz="933" dirty="0">
              <a:solidFill>
                <a:srgbClr val="222222"/>
              </a:solidFill>
              <a:latin typeface="Calibri Light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12FD2939-A695-45A1-A8D1-D5A7B56C6C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486" y="1027345"/>
            <a:ext cx="5519134" cy="418576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Junit5CalculatorTest {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z="14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altLang="en-US" sz="1400" dirty="0" err="1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ParameterizedTest</a:t>
            </a:r>
            <a:br>
              <a:rPr lang="en-US" altLang="en-US" sz="14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@</a:t>
            </a:r>
            <a:r>
              <a:rPr lang="en-US" altLang="en-US" sz="1400" dirty="0" err="1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CsvSource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({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altLang="en-US" sz="14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"0, 0, 0"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altLang="en-US" sz="14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"1, 1, 2"</a:t>
            </a:r>
            <a:br>
              <a:rPr lang="en-US" altLang="en-US" sz="14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})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z="1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void 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shouldReturnCorrectSum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altLang="en-US" sz="1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first, </a:t>
            </a:r>
            <a:r>
              <a:rPr lang="en-US" altLang="en-US" sz="1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second, </a:t>
            </a:r>
            <a:r>
              <a:rPr lang="en-US" altLang="en-US" sz="1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expectedSum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4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given</a:t>
            </a:r>
            <a:br>
              <a:rPr lang="en-US" altLang="en-US" sz="14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Calculator 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calculator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en-US" sz="1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 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Calculator();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4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when</a:t>
            </a:r>
            <a:br>
              <a:rPr lang="en-US" altLang="en-US" sz="14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actualSum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calculator.sum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(first, second);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4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then</a:t>
            </a:r>
            <a:br>
              <a:rPr lang="en-US" altLang="en-US" sz="14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400" i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assertEquals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expectedSum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actualSum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altLang="en-US" sz="1400" dirty="0"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890D3406-8F90-495C-8982-74CA31E171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0" y="1027345"/>
            <a:ext cx="5519135" cy="397031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0" b="1" dirty="0">
                <a:solidFill>
                  <a:srgbClr val="00004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CalculatorSpec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400" b="1" dirty="0">
                <a:solidFill>
                  <a:srgbClr val="00004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extends 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Specification {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z="1400" b="1" dirty="0">
                <a:solidFill>
                  <a:srgbClr val="00004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 </a:t>
            </a:r>
            <a:r>
              <a:rPr lang="en-US" altLang="en-US" sz="14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"Should return correct sum"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4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given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400" b="1" dirty="0">
                <a:solidFill>
                  <a:srgbClr val="00004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 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calculator = </a:t>
            </a:r>
            <a:r>
              <a:rPr lang="en-US" altLang="en-US" sz="1400" b="1" dirty="0">
                <a:solidFill>
                  <a:srgbClr val="00004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 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Calculator()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4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when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400" b="1" dirty="0">
                <a:solidFill>
                  <a:srgbClr val="00004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 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actualSum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calculator.sum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(first, second)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4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then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actualSum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== 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expectedSum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4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where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first | second || 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expectedSum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     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lang="en-US" alt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      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|| </a:t>
            </a:r>
            <a:r>
              <a:rPr lang="en-US" alt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br>
              <a:rPr lang="en-US" alt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1     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lang="en-US" alt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      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|| </a:t>
            </a:r>
            <a:r>
              <a:rPr lang="en-US" alt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br>
              <a:rPr lang="en-US" alt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altLang="en-US" sz="14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737180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Parameterized test with Junit5 and Spock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550BAA-4A93-7C4F-9F93-F6DAD9B885B8}"/>
              </a:ext>
            </a:extLst>
          </p:cNvPr>
          <p:cNvSpPr txBox="1"/>
          <p:nvPr/>
        </p:nvSpPr>
        <p:spPr>
          <a:xfrm>
            <a:off x="1258111" y="6503131"/>
            <a:ext cx="3229583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US" sz="933" dirty="0">
                <a:solidFill>
                  <a:srgbClr val="FFFFFF"/>
                </a:solidFill>
                <a:latin typeface="Calibri Light"/>
              </a:rPr>
              <a:t>CONFIDENTIAL  |  © 2019 EPAM Systems, Inc.</a:t>
            </a:r>
            <a:endParaRPr lang="en-US" sz="933" dirty="0">
              <a:solidFill>
                <a:srgbClr val="222222"/>
              </a:solidFill>
              <a:latin typeface="Calibri Light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12FD2939-A695-45A1-A8D1-D5A7B56C6C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486" y="1027345"/>
            <a:ext cx="5519134" cy="418576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Junit5CalculatorTest {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z="14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altLang="en-US" sz="1400" dirty="0" err="1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ParameterizedTest</a:t>
            </a:r>
            <a:br>
              <a:rPr lang="en-US" altLang="en-US" sz="14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@</a:t>
            </a:r>
            <a:r>
              <a:rPr lang="en-US" altLang="en-US" sz="1400" dirty="0" err="1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CsvSource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({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altLang="en-US" sz="14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altLang="en-US" sz="1400" b="1" dirty="0">
                <a:solidFill>
                  <a:srgbClr val="008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altLang="en-US" sz="14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0, 0"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altLang="en-US" sz="14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altLang="en-US" sz="1400" b="1" dirty="0">
                <a:solidFill>
                  <a:srgbClr val="008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altLang="en-US" sz="14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1, 2"</a:t>
            </a:r>
            <a:br>
              <a:rPr lang="en-US" altLang="en-US" sz="14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})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z="1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void 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shouldReturnCorrectSum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altLang="en-US" sz="1400" b="1" dirty="0">
                <a:solidFill>
                  <a:srgbClr val="00008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alt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first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1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second, </a:t>
            </a:r>
            <a:r>
              <a:rPr lang="en-US" altLang="en-US" sz="1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expectedSum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4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given</a:t>
            </a:r>
            <a:br>
              <a:rPr lang="en-US" altLang="en-US" sz="14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Calculator 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calculator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en-US" sz="1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 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Calculator();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4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when</a:t>
            </a:r>
            <a:br>
              <a:rPr lang="en-US" altLang="en-US" sz="14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actualSum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calculator.sum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(first, second);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4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then</a:t>
            </a:r>
            <a:br>
              <a:rPr lang="en-US" altLang="en-US" sz="14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400" i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assertEquals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expectedSum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actualSum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altLang="en-US" sz="1400" dirty="0"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890D3406-8F90-495C-8982-74CA31E171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0" y="1027345"/>
            <a:ext cx="5519135" cy="397031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0" b="1" dirty="0">
                <a:solidFill>
                  <a:srgbClr val="00004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CalculatorSpec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400" b="1" dirty="0">
                <a:solidFill>
                  <a:srgbClr val="00004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extends 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Specification {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z="1400" b="1" dirty="0">
                <a:solidFill>
                  <a:srgbClr val="00004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 </a:t>
            </a:r>
            <a:r>
              <a:rPr lang="en-US" altLang="en-US" sz="14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"Should return correct sum"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4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given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400" b="1" dirty="0">
                <a:solidFill>
                  <a:srgbClr val="00004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 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calculator = </a:t>
            </a:r>
            <a:r>
              <a:rPr lang="en-US" altLang="en-US" sz="1400" b="1" dirty="0">
                <a:solidFill>
                  <a:srgbClr val="00004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 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Calculator()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4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when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400" b="1" dirty="0">
                <a:solidFill>
                  <a:srgbClr val="00004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 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actualSum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calculator.sum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(first, second)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4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then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actualSum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== 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expectedSum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4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where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first | second || 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expectedSum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     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lang="en-US" alt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      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|| </a:t>
            </a:r>
            <a:r>
              <a:rPr lang="en-US" alt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br>
              <a:rPr lang="en-US" alt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1     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lang="en-US" alt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      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|| </a:t>
            </a:r>
            <a:r>
              <a:rPr lang="en-US" alt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br>
              <a:rPr lang="en-US" alt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altLang="en-US" sz="14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631509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Parameterized test with Junit5 and Spock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550BAA-4A93-7C4F-9F93-F6DAD9B885B8}"/>
              </a:ext>
            </a:extLst>
          </p:cNvPr>
          <p:cNvSpPr txBox="1"/>
          <p:nvPr/>
        </p:nvSpPr>
        <p:spPr>
          <a:xfrm>
            <a:off x="1258111" y="6503131"/>
            <a:ext cx="3229583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US" sz="933" dirty="0">
                <a:solidFill>
                  <a:srgbClr val="FFFFFF"/>
                </a:solidFill>
                <a:latin typeface="Calibri Light"/>
              </a:rPr>
              <a:t>CONFIDENTIAL  |  © 2019 EPAM Systems, Inc.</a:t>
            </a:r>
            <a:endParaRPr lang="en-US" sz="933" dirty="0">
              <a:solidFill>
                <a:srgbClr val="222222"/>
              </a:solidFill>
              <a:latin typeface="Calibri Light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12FD2939-A695-45A1-A8D1-D5A7B56C6C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486" y="1027345"/>
            <a:ext cx="5519134" cy="418576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Junit5CalculatorTest {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z="14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altLang="en-US" sz="1400" dirty="0" err="1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ParameterizedTest</a:t>
            </a:r>
            <a:br>
              <a:rPr lang="en-US" altLang="en-US" sz="14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@</a:t>
            </a:r>
            <a:r>
              <a:rPr lang="en-US" altLang="en-US" sz="1400" dirty="0" err="1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CsvSource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({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altLang="en-US" sz="14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altLang="en-US" sz="1400" b="1" dirty="0">
                <a:solidFill>
                  <a:srgbClr val="008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altLang="en-US" sz="14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1400" b="1" dirty="0">
                <a:solidFill>
                  <a:srgbClr val="008000"/>
                </a:solidFill>
                <a:highlight>
                  <a:srgbClr val="00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altLang="en-US" sz="14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0"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altLang="en-US" sz="14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altLang="en-US" sz="1400" b="1" dirty="0">
                <a:solidFill>
                  <a:srgbClr val="008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altLang="en-US" sz="14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1400" b="1" dirty="0">
                <a:solidFill>
                  <a:srgbClr val="008000"/>
                </a:solidFill>
                <a:highlight>
                  <a:srgbClr val="00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altLang="en-US" sz="14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2"</a:t>
            </a:r>
            <a:br>
              <a:rPr lang="en-US" altLang="en-US" sz="14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})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z="1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void 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shouldReturnCorrectSum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altLang="en-US" sz="1400" b="1" dirty="0">
                <a:solidFill>
                  <a:srgbClr val="00008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alt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first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1400" b="1" dirty="0">
                <a:solidFill>
                  <a:srgbClr val="000080"/>
                </a:solidFill>
                <a:highlight>
                  <a:srgbClr val="00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altLang="en-US" sz="1400" dirty="0">
                <a:solidFill>
                  <a:srgbClr val="000000"/>
                </a:solidFill>
                <a:highlight>
                  <a:srgbClr val="00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second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1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expectedSum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4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given</a:t>
            </a:r>
            <a:br>
              <a:rPr lang="en-US" altLang="en-US" sz="14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Calculator 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calculator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en-US" sz="1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 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Calculator();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4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when</a:t>
            </a:r>
            <a:br>
              <a:rPr lang="en-US" altLang="en-US" sz="14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actualSum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calculator.sum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(first, second);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4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then</a:t>
            </a:r>
            <a:br>
              <a:rPr lang="en-US" altLang="en-US" sz="14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400" i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assertEquals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expectedSum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actualSum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altLang="en-US" sz="1400" dirty="0"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890D3406-8F90-495C-8982-74CA31E171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0" y="1027345"/>
            <a:ext cx="5519135" cy="397031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0" b="1" dirty="0">
                <a:solidFill>
                  <a:srgbClr val="00004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CalculatorSpec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400" b="1" dirty="0">
                <a:solidFill>
                  <a:srgbClr val="00004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extends 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Specification {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z="1400" b="1" dirty="0">
                <a:solidFill>
                  <a:srgbClr val="00004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 </a:t>
            </a:r>
            <a:r>
              <a:rPr lang="en-US" altLang="en-US" sz="14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"Should return correct sum"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4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given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400" b="1" dirty="0">
                <a:solidFill>
                  <a:srgbClr val="00004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 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calculator = </a:t>
            </a:r>
            <a:r>
              <a:rPr lang="en-US" altLang="en-US" sz="1400" b="1" dirty="0">
                <a:solidFill>
                  <a:srgbClr val="00004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 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Calculator()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4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when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400" b="1" dirty="0">
                <a:solidFill>
                  <a:srgbClr val="00004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 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actualSum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calculator.sum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(first, second)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4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then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actualSum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== 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expectedSum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4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where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first | second || 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expectedSum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     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lang="en-US" alt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      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|| </a:t>
            </a:r>
            <a:r>
              <a:rPr lang="en-US" alt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br>
              <a:rPr lang="en-US" alt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1     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lang="en-US" alt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      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|| </a:t>
            </a:r>
            <a:r>
              <a:rPr lang="en-US" alt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br>
              <a:rPr lang="en-US" alt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altLang="en-US" sz="14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400064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Parameterized test with Junit5 and Spock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550BAA-4A93-7C4F-9F93-F6DAD9B885B8}"/>
              </a:ext>
            </a:extLst>
          </p:cNvPr>
          <p:cNvSpPr txBox="1"/>
          <p:nvPr/>
        </p:nvSpPr>
        <p:spPr>
          <a:xfrm>
            <a:off x="1258111" y="6503131"/>
            <a:ext cx="3229583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US" sz="933" dirty="0">
                <a:solidFill>
                  <a:srgbClr val="FFFFFF"/>
                </a:solidFill>
                <a:latin typeface="Calibri Light"/>
              </a:rPr>
              <a:t>CONFIDENTIAL  |  © 2019 EPAM Systems, Inc.</a:t>
            </a:r>
            <a:endParaRPr lang="en-US" sz="933" dirty="0">
              <a:solidFill>
                <a:srgbClr val="222222"/>
              </a:solidFill>
              <a:latin typeface="Calibri Light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12FD2939-A695-45A1-A8D1-D5A7B56C6C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486" y="1027345"/>
            <a:ext cx="5519134" cy="418576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Junit5CalculatorTest {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z="14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altLang="en-US" sz="1400" dirty="0" err="1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ParameterizedTest</a:t>
            </a:r>
            <a:br>
              <a:rPr lang="en-US" altLang="en-US" sz="14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@</a:t>
            </a:r>
            <a:r>
              <a:rPr lang="en-US" altLang="en-US" sz="1400" dirty="0" err="1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CsvSource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({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altLang="en-US" sz="14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altLang="en-US" sz="1400" b="1" dirty="0">
                <a:solidFill>
                  <a:srgbClr val="008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altLang="en-US" sz="14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1400" b="1" dirty="0">
                <a:solidFill>
                  <a:srgbClr val="008000"/>
                </a:solidFill>
                <a:highlight>
                  <a:srgbClr val="00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altLang="en-US" sz="14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1400" b="1" dirty="0">
                <a:solidFill>
                  <a:srgbClr val="008000"/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altLang="en-US" sz="14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altLang="en-US" sz="14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altLang="en-US" sz="1400" b="1" dirty="0">
                <a:solidFill>
                  <a:srgbClr val="008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altLang="en-US" sz="14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1400" b="1" dirty="0">
                <a:solidFill>
                  <a:srgbClr val="008000"/>
                </a:solidFill>
                <a:highlight>
                  <a:srgbClr val="00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altLang="en-US" sz="14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1400" b="1" dirty="0">
                <a:solidFill>
                  <a:srgbClr val="008000"/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altLang="en-US" sz="14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br>
              <a:rPr lang="en-US" altLang="en-US" sz="14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})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z="1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void 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shouldReturnCorrectSum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altLang="en-US" sz="1400" b="1" dirty="0">
                <a:solidFill>
                  <a:srgbClr val="00008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alt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first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1400" b="1" dirty="0">
                <a:solidFill>
                  <a:srgbClr val="000080"/>
                </a:solidFill>
                <a:highlight>
                  <a:srgbClr val="00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altLang="en-US" sz="1400" dirty="0">
                <a:solidFill>
                  <a:srgbClr val="000000"/>
                </a:solidFill>
                <a:highlight>
                  <a:srgbClr val="00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second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1400" b="1" dirty="0">
                <a:solidFill>
                  <a:srgbClr val="000080"/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altLang="en-US" sz="1400" dirty="0" err="1">
                <a:solidFill>
                  <a:srgbClr val="000000"/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expectedSum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4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given</a:t>
            </a:r>
            <a:br>
              <a:rPr lang="en-US" altLang="en-US" sz="14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Calculator 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calculator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en-US" sz="1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 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Calculator();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4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when</a:t>
            </a:r>
            <a:br>
              <a:rPr lang="en-US" altLang="en-US" sz="14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actualSum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calculator.sum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(first, second);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4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then</a:t>
            </a:r>
            <a:br>
              <a:rPr lang="en-US" altLang="en-US" sz="14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400" i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assertEquals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expectedSum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actualSum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altLang="en-US" sz="1400" dirty="0"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890D3406-8F90-495C-8982-74CA31E171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0" y="1027345"/>
            <a:ext cx="5519135" cy="397031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0" b="1" dirty="0">
                <a:solidFill>
                  <a:srgbClr val="00004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CalculatorSpec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400" b="1" dirty="0">
                <a:solidFill>
                  <a:srgbClr val="00004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extends 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Specification {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z="1400" b="1" dirty="0">
                <a:solidFill>
                  <a:srgbClr val="00004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 </a:t>
            </a:r>
            <a:r>
              <a:rPr lang="en-US" altLang="en-US" sz="14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"Should return correct sum"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4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given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400" b="1" dirty="0">
                <a:solidFill>
                  <a:srgbClr val="00004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 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calculator = </a:t>
            </a:r>
            <a:r>
              <a:rPr lang="en-US" altLang="en-US" sz="1400" b="1" dirty="0">
                <a:solidFill>
                  <a:srgbClr val="00004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 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Calculator()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4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when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400" b="1" dirty="0">
                <a:solidFill>
                  <a:srgbClr val="00004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 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actualSum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calculator.sum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(first, second)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4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then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actualSum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== 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expectedSum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4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where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first | second || 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expectedSum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     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lang="en-US" alt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      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|| </a:t>
            </a:r>
            <a:r>
              <a:rPr lang="en-US" alt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br>
              <a:rPr lang="en-US" alt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1     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lang="en-US" alt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      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|| </a:t>
            </a:r>
            <a:r>
              <a:rPr lang="en-US" alt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br>
              <a:rPr lang="en-US" alt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altLang="en-US" sz="14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286552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Parameterized test with Junit5 and Spock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550BAA-4A93-7C4F-9F93-F6DAD9B885B8}"/>
              </a:ext>
            </a:extLst>
          </p:cNvPr>
          <p:cNvSpPr txBox="1"/>
          <p:nvPr/>
        </p:nvSpPr>
        <p:spPr>
          <a:xfrm>
            <a:off x="1258111" y="6503131"/>
            <a:ext cx="3229583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US" sz="933" dirty="0">
                <a:solidFill>
                  <a:srgbClr val="FFFFFF"/>
                </a:solidFill>
                <a:latin typeface="Calibri Light"/>
              </a:rPr>
              <a:t>CONFIDENTIAL  |  © 2019 EPAM Systems, Inc.</a:t>
            </a:r>
            <a:endParaRPr lang="en-US" sz="933" dirty="0">
              <a:solidFill>
                <a:srgbClr val="222222"/>
              </a:solidFill>
              <a:latin typeface="Calibri Light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12FD2939-A695-45A1-A8D1-D5A7B56C6C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486" y="1027345"/>
            <a:ext cx="5519134" cy="418576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Junit5CalculatorTest {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z="14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altLang="en-US" sz="1400" dirty="0" err="1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ParameterizedTest</a:t>
            </a:r>
            <a:br>
              <a:rPr lang="en-US" altLang="en-US" sz="14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@</a:t>
            </a:r>
            <a:r>
              <a:rPr lang="en-US" altLang="en-US" sz="1400" dirty="0" err="1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CsvSource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({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altLang="en-US" sz="14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altLang="en-US" sz="1400" b="1" dirty="0">
                <a:solidFill>
                  <a:srgbClr val="008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altLang="en-US" sz="14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1400" b="1" dirty="0">
                <a:solidFill>
                  <a:srgbClr val="008000"/>
                </a:solidFill>
                <a:highlight>
                  <a:srgbClr val="00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altLang="en-US" sz="14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1400" b="1" dirty="0">
                <a:solidFill>
                  <a:srgbClr val="008000"/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altLang="en-US" sz="14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altLang="en-US" sz="14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altLang="en-US" sz="1400" b="1" dirty="0">
                <a:solidFill>
                  <a:srgbClr val="008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altLang="en-US" sz="14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1400" b="1" dirty="0">
                <a:solidFill>
                  <a:srgbClr val="008000"/>
                </a:solidFill>
                <a:highlight>
                  <a:srgbClr val="00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altLang="en-US" sz="14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1400" b="1" dirty="0">
                <a:solidFill>
                  <a:srgbClr val="008000"/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altLang="en-US" sz="14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br>
              <a:rPr lang="en-US" altLang="en-US" sz="14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})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z="1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void 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shouldReturnCorrectSum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altLang="en-US" sz="1400" b="1" dirty="0">
                <a:solidFill>
                  <a:srgbClr val="00008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alt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first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1400" b="1" dirty="0">
                <a:solidFill>
                  <a:srgbClr val="000080"/>
                </a:solidFill>
                <a:highlight>
                  <a:srgbClr val="00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altLang="en-US" sz="1400" dirty="0">
                <a:solidFill>
                  <a:srgbClr val="000000"/>
                </a:solidFill>
                <a:highlight>
                  <a:srgbClr val="00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second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1400" b="1" dirty="0">
                <a:solidFill>
                  <a:srgbClr val="000080"/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altLang="en-US" sz="1400" dirty="0" err="1">
                <a:solidFill>
                  <a:srgbClr val="000000"/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expectedSum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4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given</a:t>
            </a:r>
            <a:br>
              <a:rPr lang="en-US" altLang="en-US" sz="14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Calculator 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calculator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en-US" sz="1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 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Calculator();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4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when</a:t>
            </a:r>
            <a:br>
              <a:rPr lang="en-US" altLang="en-US" sz="14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actualSum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calculator.sum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(first, second);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4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then</a:t>
            </a:r>
            <a:br>
              <a:rPr lang="en-US" altLang="en-US" sz="14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400" i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assertEquals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expectedSum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actualSum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altLang="en-US" sz="1400" dirty="0"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890D3406-8F90-495C-8982-74CA31E171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0" y="1027345"/>
            <a:ext cx="5519135" cy="397031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0" b="1" dirty="0">
                <a:solidFill>
                  <a:srgbClr val="00004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CalculatorSpec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400" b="1" dirty="0">
                <a:solidFill>
                  <a:srgbClr val="00004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extends 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Specification {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z="1400" b="1" dirty="0">
                <a:solidFill>
                  <a:srgbClr val="00004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 </a:t>
            </a:r>
            <a:r>
              <a:rPr lang="en-US" altLang="en-US" sz="14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"Should return correct sum"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4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given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400" b="1" dirty="0">
                <a:solidFill>
                  <a:srgbClr val="00004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 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calculator = </a:t>
            </a:r>
            <a:r>
              <a:rPr lang="en-US" altLang="en-US" sz="1400" b="1" dirty="0">
                <a:solidFill>
                  <a:srgbClr val="00004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 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Calculator()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4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when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400" b="1" dirty="0">
                <a:solidFill>
                  <a:srgbClr val="00004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 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actualSum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calculator.sum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(first, second)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4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then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actualSum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== 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expectedSum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4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where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first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| </a:t>
            </a:r>
            <a:r>
              <a:rPr lang="en-US" altLang="en-US" sz="1400" dirty="0">
                <a:solidFill>
                  <a:srgbClr val="000000"/>
                </a:solidFill>
                <a:highlight>
                  <a:srgbClr val="00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second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|| </a:t>
            </a:r>
            <a:r>
              <a:rPr lang="en-US" altLang="en-US" sz="1400" dirty="0" err="1">
                <a:solidFill>
                  <a:srgbClr val="000000"/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expectedSum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400" dirty="0">
                <a:solidFill>
                  <a:srgbClr val="0000FF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alt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lang="en-US" altLang="en-US" sz="1400" dirty="0">
                <a:solidFill>
                  <a:srgbClr val="0000FF"/>
                </a:solidFill>
                <a:highlight>
                  <a:srgbClr val="00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alt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|| </a:t>
            </a:r>
            <a:r>
              <a:rPr lang="en-US" altLang="en-US" sz="1400" dirty="0">
                <a:solidFill>
                  <a:srgbClr val="0000FF"/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br>
              <a:rPr lang="en-US" alt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400" dirty="0">
                <a:solidFill>
                  <a:srgbClr val="0000FF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alt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lang="en-US" altLang="en-US" sz="1400" dirty="0">
                <a:solidFill>
                  <a:srgbClr val="0000FF"/>
                </a:solidFill>
                <a:highlight>
                  <a:srgbClr val="00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alt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|| </a:t>
            </a:r>
            <a:r>
              <a:rPr lang="en-US" altLang="en-US" sz="1400" dirty="0">
                <a:solidFill>
                  <a:srgbClr val="0000FF"/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br>
              <a:rPr lang="en-US" alt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altLang="en-US" sz="14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345242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Parameterized test with Junit5 and Spock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550BAA-4A93-7C4F-9F93-F6DAD9B885B8}"/>
              </a:ext>
            </a:extLst>
          </p:cNvPr>
          <p:cNvSpPr txBox="1"/>
          <p:nvPr/>
        </p:nvSpPr>
        <p:spPr>
          <a:xfrm>
            <a:off x="1258111" y="6503131"/>
            <a:ext cx="3229583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US" sz="933" dirty="0">
                <a:solidFill>
                  <a:srgbClr val="FFFFFF"/>
                </a:solidFill>
                <a:latin typeface="Calibri Light"/>
              </a:rPr>
              <a:t>CONFIDENTIAL  |  © 2019 EPAM Systems, Inc.</a:t>
            </a:r>
            <a:endParaRPr lang="en-US" sz="933" dirty="0">
              <a:solidFill>
                <a:srgbClr val="222222"/>
              </a:solidFill>
              <a:latin typeface="Calibri Light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12FD2939-A695-45A1-A8D1-D5A7B56C6C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486" y="1027345"/>
            <a:ext cx="5519134" cy="418576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Junit5CalculatorTest {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z="14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altLang="en-US" sz="1400" dirty="0" err="1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ParameterizedTest</a:t>
            </a:r>
            <a:br>
              <a:rPr lang="en-US" altLang="en-US" sz="14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@</a:t>
            </a:r>
            <a:r>
              <a:rPr lang="en-US" altLang="en-US" sz="1400" dirty="0" err="1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CsvSource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({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altLang="en-US" sz="14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"0, 0, 0"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altLang="en-US" sz="14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"1, 1, 2"</a:t>
            </a:r>
            <a:br>
              <a:rPr lang="en-US" altLang="en-US" sz="14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})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z="1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void 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shouldReturnCorrectSum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altLang="en-US" sz="1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first, </a:t>
            </a:r>
            <a:r>
              <a:rPr lang="en-US" altLang="en-US" sz="1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second, </a:t>
            </a:r>
            <a:r>
              <a:rPr lang="en-US" altLang="en-US" sz="1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expectedSum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4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given</a:t>
            </a:r>
            <a:br>
              <a:rPr lang="en-US" altLang="en-US" sz="14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Calculator 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calculator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en-US" sz="1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 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Calculator();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4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when</a:t>
            </a:r>
            <a:br>
              <a:rPr lang="en-US" altLang="en-US" sz="14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actualSum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calculator.sum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(first, second);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4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then</a:t>
            </a:r>
            <a:br>
              <a:rPr lang="en-US" altLang="en-US" sz="14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400" i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assertEquals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expectedSum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actualSum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altLang="en-US" sz="1400" dirty="0"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890D3406-8F90-495C-8982-74CA31E171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0" y="1027345"/>
            <a:ext cx="5519135" cy="397031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0" b="1" dirty="0">
                <a:solidFill>
                  <a:srgbClr val="00004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CalculatorSpec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400" b="1" dirty="0">
                <a:solidFill>
                  <a:srgbClr val="00004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extends 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Specification {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z="1400" b="1" dirty="0">
                <a:solidFill>
                  <a:srgbClr val="00004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 </a:t>
            </a:r>
            <a:r>
              <a:rPr lang="en-US" altLang="en-US" sz="1400" b="1" dirty="0">
                <a:solidFill>
                  <a:srgbClr val="008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"Should return correct sum"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4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given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400" b="1" dirty="0">
                <a:solidFill>
                  <a:srgbClr val="00004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 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calculator = </a:t>
            </a:r>
            <a:r>
              <a:rPr lang="en-US" altLang="en-US" sz="1400" b="1" dirty="0">
                <a:solidFill>
                  <a:srgbClr val="00004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 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Calculator()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4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when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400" b="1" dirty="0">
                <a:solidFill>
                  <a:srgbClr val="00004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 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actualSum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calculator.sum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(first, second)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4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then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actualSum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== 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expectedSum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4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where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first | second || 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expectedSum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     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lang="en-US" alt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      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|| </a:t>
            </a:r>
            <a:r>
              <a:rPr lang="en-US" alt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br>
              <a:rPr lang="en-US" alt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1     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lang="en-US" alt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      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|| </a:t>
            </a:r>
            <a:r>
              <a:rPr lang="en-US" alt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br>
              <a:rPr lang="en-US" alt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altLang="en-US" sz="14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97763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Disclaimer – watch your test code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550BAA-4A93-7C4F-9F93-F6DAD9B885B8}"/>
              </a:ext>
            </a:extLst>
          </p:cNvPr>
          <p:cNvSpPr txBox="1"/>
          <p:nvPr/>
        </p:nvSpPr>
        <p:spPr>
          <a:xfrm>
            <a:off x="1258111" y="6503131"/>
            <a:ext cx="3229583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US" sz="933" dirty="0">
                <a:solidFill>
                  <a:srgbClr val="FFFFFF"/>
                </a:solidFill>
                <a:latin typeface="Calibri Light"/>
              </a:rPr>
              <a:t>CONFIDENTIAL  |  © 2019 EPAM Systems, Inc.</a:t>
            </a:r>
            <a:endParaRPr lang="en-US" sz="933" dirty="0">
              <a:solidFill>
                <a:srgbClr val="222222"/>
              </a:solidFill>
              <a:latin typeface="Calibri Light"/>
            </a:endParaRPr>
          </a:p>
        </p:txBody>
      </p:sp>
      <p:pic>
        <p:nvPicPr>
          <p:cNvPr id="6" name="Content Placeholder 5" descr="A close up of a sign&#10;&#10;Description automatically generated">
            <a:extLst>
              <a:ext uri="{FF2B5EF4-FFF2-40B4-BE49-F238E27FC236}">
                <a16:creationId xmlns:a16="http://schemas.microsoft.com/office/drawing/2014/main" id="{36BC67D8-C4DA-49CC-84FD-C923029E9B78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2164" y="1439863"/>
            <a:ext cx="3167672" cy="4529137"/>
          </a:xfrm>
        </p:spPr>
      </p:pic>
    </p:spTree>
    <p:extLst>
      <p:ext uri="{BB962C8B-B14F-4D97-AF65-F5344CB8AC3E}">
        <p14:creationId xmlns:p14="http://schemas.microsoft.com/office/powerpoint/2010/main" val="418606674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Parameterized test with Junit5 and Spock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550BAA-4A93-7C4F-9F93-F6DAD9B885B8}"/>
              </a:ext>
            </a:extLst>
          </p:cNvPr>
          <p:cNvSpPr txBox="1"/>
          <p:nvPr/>
        </p:nvSpPr>
        <p:spPr>
          <a:xfrm>
            <a:off x="1258111" y="6503131"/>
            <a:ext cx="3229583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US" sz="933" dirty="0">
                <a:solidFill>
                  <a:srgbClr val="FFFFFF"/>
                </a:solidFill>
                <a:latin typeface="Calibri Light"/>
              </a:rPr>
              <a:t>CONFIDENTIAL  |  © 2019 EPAM Systems, Inc.</a:t>
            </a:r>
            <a:endParaRPr lang="en-US" sz="933" dirty="0">
              <a:solidFill>
                <a:srgbClr val="222222"/>
              </a:solidFill>
              <a:latin typeface="Calibri Light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12FD2939-A695-45A1-A8D1-D5A7B56C6C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486" y="1027345"/>
            <a:ext cx="5519134" cy="440120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Junit5CalculatorTest {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z="14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altLang="en-US" sz="1400" dirty="0" err="1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ParameterizedTest</a:t>
            </a:r>
            <a:br>
              <a:rPr lang="en-US" altLang="en-US" sz="14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@</a:t>
            </a:r>
            <a:r>
              <a:rPr lang="en-US" altLang="en-US" sz="1400" dirty="0" err="1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CsvSource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({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altLang="en-US" sz="14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"0, 0, 0"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altLang="en-US" sz="14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"1, 1, 2"</a:t>
            </a:r>
            <a:br>
              <a:rPr lang="en-US" altLang="en-US" sz="14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})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z="1400" dirty="0">
                <a:solidFill>
                  <a:srgbClr val="808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@DisplayName</a:t>
            </a:r>
            <a:r>
              <a:rPr lang="en-US" alt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400" b="1" dirty="0">
                <a:solidFill>
                  <a:srgbClr val="008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"Should return correct sum"</a:t>
            </a:r>
            <a:r>
              <a:rPr lang="en-US" alt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z="1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void 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shouldReturnCorrectSum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altLang="en-US" sz="1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first, </a:t>
            </a:r>
            <a:r>
              <a:rPr lang="en-US" altLang="en-US" sz="1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second, </a:t>
            </a:r>
            <a:r>
              <a:rPr lang="en-US" altLang="en-US" sz="1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expectedSum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4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given</a:t>
            </a:r>
            <a:br>
              <a:rPr lang="en-US" altLang="en-US" sz="14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Calculator 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calculator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en-US" sz="1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 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Calculator();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4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when</a:t>
            </a:r>
            <a:br>
              <a:rPr lang="en-US" altLang="en-US" sz="14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actualSum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calculator.sum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(first, second);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4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then</a:t>
            </a:r>
            <a:br>
              <a:rPr lang="en-US" altLang="en-US" sz="14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400" i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assertEquals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expectedSum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actualSum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altLang="en-US" sz="1400" dirty="0"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890D3406-8F90-495C-8982-74CA31E171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0" y="1027345"/>
            <a:ext cx="5519135" cy="397031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0" b="1" dirty="0">
                <a:solidFill>
                  <a:srgbClr val="00004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CalculatorSpec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400" b="1" dirty="0">
                <a:solidFill>
                  <a:srgbClr val="00004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extends 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Specification {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z="1400" b="1" dirty="0">
                <a:solidFill>
                  <a:srgbClr val="00004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 </a:t>
            </a:r>
            <a:r>
              <a:rPr lang="en-US" altLang="en-US" sz="1400" b="1" dirty="0">
                <a:solidFill>
                  <a:srgbClr val="008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"Should return correct sum"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4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given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400" b="1" dirty="0">
                <a:solidFill>
                  <a:srgbClr val="00004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 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calculator = </a:t>
            </a:r>
            <a:r>
              <a:rPr lang="en-US" altLang="en-US" sz="1400" b="1" dirty="0">
                <a:solidFill>
                  <a:srgbClr val="00004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 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Calculator()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4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when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400" b="1" dirty="0">
                <a:solidFill>
                  <a:srgbClr val="00004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 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actualSum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calculator.sum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(first, second)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4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then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actualSum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== 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expectedSum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4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where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first | second || 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expectedSum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     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lang="en-US" alt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      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|| </a:t>
            </a:r>
            <a:r>
              <a:rPr lang="en-US" alt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br>
              <a:rPr lang="en-US" alt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1     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lang="en-US" alt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      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|| </a:t>
            </a:r>
            <a:r>
              <a:rPr lang="en-US" alt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br>
              <a:rPr lang="en-US" alt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altLang="en-US" sz="14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379443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Parameterized test with Junit5 and Spock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550BAA-4A93-7C4F-9F93-F6DAD9B885B8}"/>
              </a:ext>
            </a:extLst>
          </p:cNvPr>
          <p:cNvSpPr txBox="1"/>
          <p:nvPr/>
        </p:nvSpPr>
        <p:spPr>
          <a:xfrm>
            <a:off x="1258111" y="6503131"/>
            <a:ext cx="3229583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US" sz="933" dirty="0">
                <a:solidFill>
                  <a:srgbClr val="FFFFFF"/>
                </a:solidFill>
                <a:latin typeface="Calibri Light"/>
              </a:rPr>
              <a:t>CONFIDENTIAL  |  © 2019 EPAM Systems, Inc.</a:t>
            </a:r>
            <a:endParaRPr lang="en-US" sz="933" dirty="0">
              <a:solidFill>
                <a:srgbClr val="222222"/>
              </a:solidFill>
              <a:latin typeface="Calibri Light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12FD2939-A695-45A1-A8D1-D5A7B56C6C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486" y="1027345"/>
            <a:ext cx="5519134" cy="483209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0" b="1" dirty="0">
                <a:solidFill>
                  <a:srgbClr val="000080"/>
                </a:solidFill>
                <a:latin typeface="Consolas" panose="020B0609020204030204" pitchFamily="49" charset="0"/>
              </a:rPr>
              <a:t>public class 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Junit5CalculatorTest {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en-US" sz="1400" dirty="0">
                <a:solidFill>
                  <a:srgbClr val="808000"/>
                </a:solidFill>
                <a:latin typeface="Consolas" panose="020B0609020204030204" pitchFamily="49" charset="0"/>
              </a:rPr>
              <a:t>@</a:t>
            </a:r>
            <a:r>
              <a:rPr lang="en-US" altLang="en-US" sz="1400" dirty="0" err="1">
                <a:solidFill>
                  <a:srgbClr val="808000"/>
                </a:solidFill>
                <a:latin typeface="Consolas" panose="020B0609020204030204" pitchFamily="49" charset="0"/>
              </a:rPr>
              <a:t>ParameterizedTest</a:t>
            </a:r>
            <a:br>
              <a:rPr lang="en-US" altLang="en-US" sz="1400" dirty="0">
                <a:solidFill>
                  <a:srgbClr val="808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808000"/>
                </a:solidFill>
                <a:latin typeface="Consolas" panose="020B0609020204030204" pitchFamily="49" charset="0"/>
              </a:rPr>
              <a:t>  @</a:t>
            </a:r>
            <a:r>
              <a:rPr lang="en-US" altLang="en-US" sz="1400" dirty="0" err="1">
                <a:solidFill>
                  <a:srgbClr val="808000"/>
                </a:solidFill>
                <a:latin typeface="Consolas" panose="020B0609020204030204" pitchFamily="49" charset="0"/>
              </a:rPr>
              <a:t>CsvSource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({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altLang="en-US" sz="1400" b="1" dirty="0">
                <a:solidFill>
                  <a:srgbClr val="008000"/>
                </a:solidFill>
                <a:latin typeface="Consolas" panose="020B0609020204030204" pitchFamily="49" charset="0"/>
              </a:rPr>
              <a:t>"0, 0, 0"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altLang="en-US" sz="1400" b="1" dirty="0">
                <a:solidFill>
                  <a:srgbClr val="008000"/>
                </a:solidFill>
                <a:latin typeface="Consolas" panose="020B0609020204030204" pitchFamily="49" charset="0"/>
              </a:rPr>
              <a:t>"1, 1, 2"</a:t>
            </a:r>
            <a:br>
              <a:rPr lang="en-US" altLang="en-US" sz="1400" b="1" dirty="0">
                <a:solidFill>
                  <a:srgbClr val="008000"/>
                </a:solidFill>
                <a:latin typeface="Consolas" panose="020B0609020204030204" pitchFamily="49" charset="0"/>
              </a:rPr>
            </a:br>
            <a:r>
              <a:rPr lang="en-US" altLang="en-US" sz="1400" b="1" dirty="0">
                <a:solidFill>
                  <a:srgbClr val="008000"/>
                </a:solidFill>
                <a:latin typeface="Consolas" panose="020B0609020204030204" pitchFamily="49" charset="0"/>
              </a:rPr>
              <a:t>  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})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  </a:t>
            </a:r>
            <a:r>
              <a:rPr lang="en-US" altLang="en-US" sz="1400" dirty="0">
                <a:solidFill>
                  <a:srgbClr val="808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@DisplayName</a:t>
            </a:r>
            <a:r>
              <a:rPr lang="en-US" alt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en-US" sz="1400" b="1" dirty="0">
                <a:solidFill>
                  <a:srgbClr val="008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"Should return correct sum " </a:t>
            </a:r>
            <a:r>
              <a:rPr lang="en-US" alt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+</a:t>
            </a:r>
            <a:br>
              <a:rPr lang="en-US" alt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               </a:t>
            </a:r>
            <a:r>
              <a:rPr lang="en-US" altLang="en-US" sz="1400" b="1" dirty="0">
                <a:solidFill>
                  <a:srgbClr val="008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"very </a:t>
            </a:r>
            <a:r>
              <a:rPr lang="en-US" altLang="en-US" sz="1400" b="1" dirty="0" err="1">
                <a:solidFill>
                  <a:srgbClr val="008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very</a:t>
            </a:r>
            <a:r>
              <a:rPr lang="en-US" altLang="en-US" sz="1400" b="1" dirty="0">
                <a:solidFill>
                  <a:srgbClr val="008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 long multiline test name " </a:t>
            </a:r>
            <a:r>
              <a:rPr lang="en-US" alt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+</a:t>
            </a:r>
            <a:br>
              <a:rPr lang="en-US" alt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               </a:t>
            </a:r>
            <a:r>
              <a:rPr lang="en-US" altLang="en-US" sz="1400" b="1" dirty="0">
                <a:solidFill>
                  <a:srgbClr val="008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"and one more line"</a:t>
            </a:r>
            <a:r>
              <a:rPr lang="en-US" alt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)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en-US" sz="1400" b="1" dirty="0">
                <a:solidFill>
                  <a:srgbClr val="000080"/>
                </a:solidFill>
                <a:latin typeface="Consolas" panose="020B0609020204030204" pitchFamily="49" charset="0"/>
              </a:rPr>
              <a:t>public void </a:t>
            </a:r>
            <a:r>
              <a:rPr lang="en-US" alt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shouldReturnCorrectSum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altLang="en-US" sz="1400" b="1" dirty="0">
                <a:solidFill>
                  <a:srgbClr val="000080"/>
                </a:solidFill>
                <a:latin typeface="Consolas" panose="020B0609020204030204" pitchFamily="49" charset="0"/>
              </a:rPr>
              <a:t>int 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first, </a:t>
            </a:r>
            <a:r>
              <a:rPr lang="en-US" altLang="en-US" sz="1400" b="1" dirty="0">
                <a:solidFill>
                  <a:srgbClr val="000080"/>
                </a:solidFill>
                <a:latin typeface="Consolas" panose="020B0609020204030204" pitchFamily="49" charset="0"/>
              </a:rPr>
              <a:t>int 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second, </a:t>
            </a:r>
            <a:r>
              <a:rPr lang="en-US" altLang="en-US" sz="1400" b="1" dirty="0">
                <a:solidFill>
                  <a:srgbClr val="000080"/>
                </a:solidFill>
                <a:latin typeface="Consolas" panose="020B0609020204030204" pitchFamily="49" charset="0"/>
              </a:rPr>
              <a:t>int </a:t>
            </a:r>
            <a:r>
              <a:rPr lang="en-US" alt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expectedSum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en-US" sz="1400" i="1" dirty="0">
                <a:solidFill>
                  <a:srgbClr val="808080"/>
                </a:solidFill>
                <a:latin typeface="Consolas" panose="020B0609020204030204" pitchFamily="49" charset="0"/>
              </a:rPr>
              <a:t>// given</a:t>
            </a:r>
            <a:br>
              <a:rPr lang="en-US" altLang="en-US" sz="1400" i="1" dirty="0">
                <a:solidFill>
                  <a:srgbClr val="808080"/>
                </a:solidFill>
                <a:latin typeface="Consolas" panose="020B0609020204030204" pitchFamily="49" charset="0"/>
              </a:rPr>
            </a:br>
            <a:r>
              <a:rPr lang="en-US" altLang="en-US" sz="1400" i="1" dirty="0">
                <a:solidFill>
                  <a:srgbClr val="808080"/>
                </a:solidFill>
                <a:latin typeface="Consolas" panose="020B0609020204030204" pitchFamily="49" charset="0"/>
              </a:rPr>
              <a:t>    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Calculator </a:t>
            </a:r>
            <a:r>
              <a:rPr lang="en-US" alt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calculator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en-US" sz="1400" b="1" dirty="0">
                <a:solidFill>
                  <a:srgbClr val="000080"/>
                </a:solidFill>
                <a:latin typeface="Consolas" panose="020B0609020204030204" pitchFamily="49" charset="0"/>
              </a:rPr>
              <a:t>new 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Calculator();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en-US" sz="1400" i="1" dirty="0">
                <a:solidFill>
                  <a:srgbClr val="808080"/>
                </a:solidFill>
                <a:latin typeface="Consolas" panose="020B0609020204030204" pitchFamily="49" charset="0"/>
              </a:rPr>
              <a:t>// when</a:t>
            </a:r>
            <a:br>
              <a:rPr lang="en-US" altLang="en-US" sz="1400" i="1" dirty="0">
                <a:solidFill>
                  <a:srgbClr val="808080"/>
                </a:solidFill>
                <a:latin typeface="Consolas" panose="020B0609020204030204" pitchFamily="49" charset="0"/>
              </a:rPr>
            </a:br>
            <a:r>
              <a:rPr lang="en-US" altLang="en-US" sz="1400" i="1" dirty="0">
                <a:solidFill>
                  <a:srgbClr val="808080"/>
                </a:solidFill>
                <a:latin typeface="Consolas" panose="020B0609020204030204" pitchFamily="49" charset="0"/>
              </a:rPr>
              <a:t>    </a:t>
            </a:r>
            <a:r>
              <a:rPr lang="en-US" altLang="en-US" sz="1400" b="1" dirty="0">
                <a:solidFill>
                  <a:srgbClr val="000080"/>
                </a:solidFill>
                <a:latin typeface="Consolas" panose="020B0609020204030204" pitchFamily="49" charset="0"/>
              </a:rPr>
              <a:t>int </a:t>
            </a:r>
            <a:r>
              <a:rPr lang="en-US" alt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actualSum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calculator.sum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(first, second);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en-US" sz="1400" i="1" dirty="0">
                <a:solidFill>
                  <a:srgbClr val="808080"/>
                </a:solidFill>
                <a:latin typeface="Consolas" panose="020B0609020204030204" pitchFamily="49" charset="0"/>
              </a:rPr>
              <a:t>// then</a:t>
            </a:r>
            <a:br>
              <a:rPr lang="en-US" altLang="en-US" sz="1400" i="1" dirty="0">
                <a:solidFill>
                  <a:srgbClr val="808080"/>
                </a:solidFill>
                <a:latin typeface="Consolas" panose="020B0609020204030204" pitchFamily="49" charset="0"/>
              </a:rPr>
            </a:br>
            <a:r>
              <a:rPr lang="en-US" altLang="en-US" sz="1400" i="1" dirty="0">
                <a:solidFill>
                  <a:srgbClr val="808080"/>
                </a:solidFill>
                <a:latin typeface="Consolas" panose="020B0609020204030204" pitchFamily="49" charset="0"/>
              </a:rPr>
              <a:t>    </a:t>
            </a:r>
            <a:r>
              <a:rPr lang="en-US" altLang="en-US" sz="14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assertEquals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expectedSum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actualSum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altLang="en-US" sz="3600" dirty="0"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890D3406-8F90-495C-8982-74CA31E171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0" y="1027345"/>
            <a:ext cx="5519135" cy="397031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0" b="1" dirty="0">
                <a:solidFill>
                  <a:srgbClr val="00004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CalculatorSpec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400" b="1" dirty="0">
                <a:solidFill>
                  <a:srgbClr val="00004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extends 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Specification {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z="1400" b="1" dirty="0">
                <a:solidFill>
                  <a:srgbClr val="00004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 </a:t>
            </a:r>
            <a:r>
              <a:rPr lang="en-US" altLang="en-US" sz="1400" b="1" dirty="0">
                <a:solidFill>
                  <a:srgbClr val="008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"Should return correct sum"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4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given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400" b="1" dirty="0">
                <a:solidFill>
                  <a:srgbClr val="00004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 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calculator = </a:t>
            </a:r>
            <a:r>
              <a:rPr lang="en-US" altLang="en-US" sz="1400" b="1" dirty="0">
                <a:solidFill>
                  <a:srgbClr val="00004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 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Calculator()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4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when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400" b="1" dirty="0">
                <a:solidFill>
                  <a:srgbClr val="00004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 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actualSum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calculator.sum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(first, second)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4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then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actualSum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== 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expectedSum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4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where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first | second || 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expectedSum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     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lang="en-US" alt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      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|| </a:t>
            </a:r>
            <a:r>
              <a:rPr lang="en-US" alt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br>
              <a:rPr lang="en-US" alt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1     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lang="en-US" alt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      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|| </a:t>
            </a:r>
            <a:r>
              <a:rPr lang="en-US" alt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br>
              <a:rPr lang="en-US" alt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altLang="en-US" sz="14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185530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Parameterized test with Junit5 and Spock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550BAA-4A93-7C4F-9F93-F6DAD9B885B8}"/>
              </a:ext>
            </a:extLst>
          </p:cNvPr>
          <p:cNvSpPr txBox="1"/>
          <p:nvPr/>
        </p:nvSpPr>
        <p:spPr>
          <a:xfrm>
            <a:off x="1258111" y="6503131"/>
            <a:ext cx="3229583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US" sz="933" dirty="0">
                <a:solidFill>
                  <a:srgbClr val="FFFFFF"/>
                </a:solidFill>
                <a:latin typeface="Calibri Light"/>
              </a:rPr>
              <a:t>CONFIDENTIAL  |  © 2019 EPAM Systems, Inc.</a:t>
            </a:r>
            <a:endParaRPr lang="en-US" sz="933" dirty="0">
              <a:solidFill>
                <a:srgbClr val="222222"/>
              </a:solidFill>
              <a:latin typeface="Calibri Light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12FD2939-A695-45A1-A8D1-D5A7B56C6C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486" y="1027345"/>
            <a:ext cx="5519134" cy="483209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0" b="1" dirty="0">
                <a:solidFill>
                  <a:srgbClr val="000080"/>
                </a:solidFill>
                <a:latin typeface="Consolas" panose="020B0609020204030204" pitchFamily="49" charset="0"/>
              </a:rPr>
              <a:t>public class 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Junit5CalculatorTest {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en-US" sz="1400" dirty="0">
                <a:solidFill>
                  <a:srgbClr val="808000"/>
                </a:solidFill>
                <a:latin typeface="Consolas" panose="020B0609020204030204" pitchFamily="49" charset="0"/>
              </a:rPr>
              <a:t>@</a:t>
            </a:r>
            <a:r>
              <a:rPr lang="en-US" altLang="en-US" sz="1400" dirty="0" err="1">
                <a:solidFill>
                  <a:srgbClr val="808000"/>
                </a:solidFill>
                <a:latin typeface="Consolas" panose="020B0609020204030204" pitchFamily="49" charset="0"/>
              </a:rPr>
              <a:t>ParameterizedTest</a:t>
            </a:r>
            <a:br>
              <a:rPr lang="en-US" altLang="en-US" sz="1400" dirty="0">
                <a:solidFill>
                  <a:srgbClr val="808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808000"/>
                </a:solidFill>
                <a:latin typeface="Consolas" panose="020B0609020204030204" pitchFamily="49" charset="0"/>
              </a:rPr>
              <a:t>  @</a:t>
            </a:r>
            <a:r>
              <a:rPr lang="en-US" altLang="en-US" sz="1400" dirty="0" err="1">
                <a:solidFill>
                  <a:srgbClr val="808000"/>
                </a:solidFill>
                <a:latin typeface="Consolas" panose="020B0609020204030204" pitchFamily="49" charset="0"/>
              </a:rPr>
              <a:t>CsvSource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({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altLang="en-US" sz="1400" b="1" dirty="0">
                <a:solidFill>
                  <a:srgbClr val="008000"/>
                </a:solidFill>
                <a:latin typeface="Consolas" panose="020B0609020204030204" pitchFamily="49" charset="0"/>
              </a:rPr>
              <a:t>"0, 0, 0"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altLang="en-US" sz="1400" b="1" dirty="0">
                <a:solidFill>
                  <a:srgbClr val="008000"/>
                </a:solidFill>
                <a:latin typeface="Consolas" panose="020B0609020204030204" pitchFamily="49" charset="0"/>
              </a:rPr>
              <a:t>"1, 1, 2"</a:t>
            </a:r>
            <a:br>
              <a:rPr lang="en-US" altLang="en-US" sz="1400" b="1" dirty="0">
                <a:solidFill>
                  <a:srgbClr val="008000"/>
                </a:solidFill>
                <a:latin typeface="Consolas" panose="020B0609020204030204" pitchFamily="49" charset="0"/>
              </a:rPr>
            </a:br>
            <a:r>
              <a:rPr lang="en-US" altLang="en-US" sz="1400" b="1" dirty="0">
                <a:solidFill>
                  <a:srgbClr val="008000"/>
                </a:solidFill>
                <a:latin typeface="Consolas" panose="020B0609020204030204" pitchFamily="49" charset="0"/>
              </a:rPr>
              <a:t>  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})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  </a:t>
            </a:r>
            <a:r>
              <a:rPr lang="en-US" altLang="en-US" sz="1400" dirty="0">
                <a:solidFill>
                  <a:srgbClr val="808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@DisplayName</a:t>
            </a:r>
            <a:r>
              <a:rPr lang="en-US" alt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en-US" sz="1400" b="1" dirty="0">
                <a:solidFill>
                  <a:srgbClr val="008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"Should return correct sum " </a:t>
            </a:r>
            <a:r>
              <a:rPr lang="en-US" alt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+</a:t>
            </a:r>
            <a:br>
              <a:rPr lang="en-US" alt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               </a:t>
            </a:r>
            <a:r>
              <a:rPr lang="en-US" altLang="en-US" sz="1400" b="1" dirty="0">
                <a:solidFill>
                  <a:srgbClr val="008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"very </a:t>
            </a:r>
            <a:r>
              <a:rPr lang="en-US" altLang="en-US" sz="1400" b="1" dirty="0" err="1">
                <a:solidFill>
                  <a:srgbClr val="008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very</a:t>
            </a:r>
            <a:r>
              <a:rPr lang="en-US" altLang="en-US" sz="1400" b="1" dirty="0">
                <a:solidFill>
                  <a:srgbClr val="008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 long multiline test name " </a:t>
            </a:r>
            <a:r>
              <a:rPr lang="en-US" alt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+</a:t>
            </a:r>
            <a:br>
              <a:rPr lang="en-US" alt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               </a:t>
            </a:r>
            <a:r>
              <a:rPr lang="en-US" altLang="en-US" sz="1400" b="1" dirty="0">
                <a:solidFill>
                  <a:srgbClr val="008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"and one more line"</a:t>
            </a:r>
            <a:r>
              <a:rPr lang="en-US" alt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)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en-US" sz="1400" b="1" dirty="0">
                <a:solidFill>
                  <a:srgbClr val="000080"/>
                </a:solidFill>
                <a:latin typeface="Consolas" panose="020B0609020204030204" pitchFamily="49" charset="0"/>
              </a:rPr>
              <a:t>public void </a:t>
            </a:r>
            <a:r>
              <a:rPr lang="en-US" alt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shouldReturnCorrectSum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altLang="en-US" sz="1400" b="1" dirty="0">
                <a:solidFill>
                  <a:srgbClr val="000080"/>
                </a:solidFill>
                <a:latin typeface="Consolas" panose="020B0609020204030204" pitchFamily="49" charset="0"/>
              </a:rPr>
              <a:t>int 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first, </a:t>
            </a:r>
            <a:r>
              <a:rPr lang="en-US" altLang="en-US" sz="1400" b="1" dirty="0">
                <a:solidFill>
                  <a:srgbClr val="000080"/>
                </a:solidFill>
                <a:latin typeface="Consolas" panose="020B0609020204030204" pitchFamily="49" charset="0"/>
              </a:rPr>
              <a:t>int 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second, </a:t>
            </a:r>
            <a:r>
              <a:rPr lang="en-US" altLang="en-US" sz="1400" b="1" dirty="0">
                <a:solidFill>
                  <a:srgbClr val="000080"/>
                </a:solidFill>
                <a:latin typeface="Consolas" panose="020B0609020204030204" pitchFamily="49" charset="0"/>
              </a:rPr>
              <a:t>int </a:t>
            </a:r>
            <a:r>
              <a:rPr lang="en-US" alt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expectedSum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en-US" sz="1400" i="1" dirty="0">
                <a:solidFill>
                  <a:srgbClr val="808080"/>
                </a:solidFill>
                <a:latin typeface="Consolas" panose="020B0609020204030204" pitchFamily="49" charset="0"/>
              </a:rPr>
              <a:t>// given</a:t>
            </a:r>
            <a:br>
              <a:rPr lang="en-US" altLang="en-US" sz="1400" i="1" dirty="0">
                <a:solidFill>
                  <a:srgbClr val="808080"/>
                </a:solidFill>
                <a:latin typeface="Consolas" panose="020B0609020204030204" pitchFamily="49" charset="0"/>
              </a:rPr>
            </a:br>
            <a:r>
              <a:rPr lang="en-US" altLang="en-US" sz="1400" i="1" dirty="0">
                <a:solidFill>
                  <a:srgbClr val="808080"/>
                </a:solidFill>
                <a:latin typeface="Consolas" panose="020B0609020204030204" pitchFamily="49" charset="0"/>
              </a:rPr>
              <a:t>    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Calculator </a:t>
            </a:r>
            <a:r>
              <a:rPr lang="en-US" alt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calculator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en-US" sz="1400" b="1" dirty="0">
                <a:solidFill>
                  <a:srgbClr val="000080"/>
                </a:solidFill>
                <a:latin typeface="Consolas" panose="020B0609020204030204" pitchFamily="49" charset="0"/>
              </a:rPr>
              <a:t>new 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Calculator();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en-US" sz="1400" i="1" dirty="0">
                <a:solidFill>
                  <a:srgbClr val="808080"/>
                </a:solidFill>
                <a:latin typeface="Consolas" panose="020B0609020204030204" pitchFamily="49" charset="0"/>
              </a:rPr>
              <a:t>// when</a:t>
            </a:r>
            <a:br>
              <a:rPr lang="en-US" altLang="en-US" sz="1400" i="1" dirty="0">
                <a:solidFill>
                  <a:srgbClr val="808080"/>
                </a:solidFill>
                <a:latin typeface="Consolas" panose="020B0609020204030204" pitchFamily="49" charset="0"/>
              </a:rPr>
            </a:br>
            <a:r>
              <a:rPr lang="en-US" altLang="en-US" sz="1400" i="1" dirty="0">
                <a:solidFill>
                  <a:srgbClr val="808080"/>
                </a:solidFill>
                <a:latin typeface="Consolas" panose="020B0609020204030204" pitchFamily="49" charset="0"/>
              </a:rPr>
              <a:t>    </a:t>
            </a:r>
            <a:r>
              <a:rPr lang="en-US" altLang="en-US" sz="1400" b="1" dirty="0">
                <a:solidFill>
                  <a:srgbClr val="000080"/>
                </a:solidFill>
                <a:latin typeface="Consolas" panose="020B0609020204030204" pitchFamily="49" charset="0"/>
              </a:rPr>
              <a:t>int </a:t>
            </a:r>
            <a:r>
              <a:rPr lang="en-US" alt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actualSum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calculator.sum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(first, second);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en-US" sz="1400" i="1" dirty="0">
                <a:solidFill>
                  <a:srgbClr val="808080"/>
                </a:solidFill>
                <a:latin typeface="Consolas" panose="020B0609020204030204" pitchFamily="49" charset="0"/>
              </a:rPr>
              <a:t>// then</a:t>
            </a:r>
            <a:br>
              <a:rPr lang="en-US" altLang="en-US" sz="1400" i="1" dirty="0">
                <a:solidFill>
                  <a:srgbClr val="808080"/>
                </a:solidFill>
                <a:latin typeface="Consolas" panose="020B0609020204030204" pitchFamily="49" charset="0"/>
              </a:rPr>
            </a:br>
            <a:r>
              <a:rPr lang="en-US" altLang="en-US" sz="1400" i="1" dirty="0">
                <a:solidFill>
                  <a:srgbClr val="808080"/>
                </a:solidFill>
                <a:latin typeface="Consolas" panose="020B0609020204030204" pitchFamily="49" charset="0"/>
              </a:rPr>
              <a:t>    </a:t>
            </a:r>
            <a:r>
              <a:rPr lang="en-US" altLang="en-US" sz="14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assertEquals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expectedSum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actualSum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altLang="en-US" sz="3600" dirty="0"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890D3406-8F90-495C-8982-74CA31E171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0" y="1027345"/>
            <a:ext cx="5519135" cy="440120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0" b="1" dirty="0">
                <a:solidFill>
                  <a:srgbClr val="000043"/>
                </a:solidFill>
                <a:latin typeface="Consolas" panose="020B0609020204030204" pitchFamily="49" charset="0"/>
              </a:rPr>
              <a:t>class </a:t>
            </a:r>
            <a:r>
              <a:rPr lang="en-US" alt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CalculatorSpec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1400" b="1" dirty="0">
                <a:solidFill>
                  <a:srgbClr val="000043"/>
                </a:solidFill>
                <a:latin typeface="Consolas" panose="020B0609020204030204" pitchFamily="49" charset="0"/>
              </a:rPr>
              <a:t>extends 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Specification {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en-US" sz="1400" b="1" dirty="0">
                <a:solidFill>
                  <a:srgbClr val="000043"/>
                </a:solidFill>
                <a:latin typeface="Consolas" panose="020B0609020204030204" pitchFamily="49" charset="0"/>
              </a:rPr>
              <a:t>def </a:t>
            </a:r>
            <a:r>
              <a:rPr lang="en-US" altLang="en-US" sz="1400" b="1" dirty="0">
                <a:solidFill>
                  <a:srgbClr val="008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"""Should return correct sum</a:t>
            </a:r>
            <a:br>
              <a:rPr lang="en-US" altLang="en-US" sz="1400" b="1" dirty="0">
                <a:solidFill>
                  <a:srgbClr val="008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</a:br>
            <a:r>
              <a:rPr lang="en-US" altLang="en-US" sz="1400" b="1" dirty="0">
                <a:solidFill>
                  <a:srgbClr val="008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          very </a:t>
            </a:r>
            <a:r>
              <a:rPr lang="en-US" altLang="en-US" sz="1400" b="1" dirty="0" err="1">
                <a:solidFill>
                  <a:srgbClr val="008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very</a:t>
            </a:r>
            <a:r>
              <a:rPr lang="en-US" altLang="en-US" sz="1400" b="1" dirty="0">
                <a:solidFill>
                  <a:srgbClr val="008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 long multiline test name</a:t>
            </a:r>
            <a:br>
              <a:rPr lang="en-US" altLang="en-US" sz="1400" b="1" dirty="0">
                <a:solidFill>
                  <a:srgbClr val="008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</a:br>
            <a:r>
              <a:rPr lang="en-US" altLang="en-US" sz="1400" b="1" dirty="0">
                <a:solidFill>
                  <a:srgbClr val="008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          and one more line"""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en-US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given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en-US" sz="1400" b="1" dirty="0">
                <a:solidFill>
                  <a:srgbClr val="000043"/>
                </a:solidFill>
                <a:latin typeface="Consolas" panose="020B0609020204030204" pitchFamily="49" charset="0"/>
              </a:rPr>
              <a:t>def 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calculator = </a:t>
            </a:r>
            <a:r>
              <a:rPr lang="en-US" altLang="en-US" sz="1400" b="1" dirty="0">
                <a:solidFill>
                  <a:srgbClr val="000043"/>
                </a:solidFill>
                <a:latin typeface="Consolas" panose="020B0609020204030204" pitchFamily="49" charset="0"/>
              </a:rPr>
              <a:t>new 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Calculator()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en-US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when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en-US" sz="1400" b="1" dirty="0">
                <a:solidFill>
                  <a:srgbClr val="000043"/>
                </a:solidFill>
                <a:latin typeface="Consolas" panose="020B0609020204030204" pitchFamily="49" charset="0"/>
              </a:rPr>
              <a:t>def </a:t>
            </a:r>
            <a:r>
              <a:rPr lang="en-US" alt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actualSum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calculator.sum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(first, second)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en-US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then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actualSum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== </a:t>
            </a:r>
            <a:r>
              <a:rPr lang="en-US" alt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expectedSum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en-US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where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first | second || </a:t>
            </a:r>
            <a:r>
              <a:rPr lang="en-US" alt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expectedSum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0     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| </a:t>
            </a:r>
            <a:r>
              <a:rPr lang="en-US" alt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0      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|| </a:t>
            </a:r>
            <a:r>
              <a:rPr lang="en-US" alt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0</a:t>
            </a:r>
            <a:br>
              <a:rPr lang="en-US" alt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  1     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| </a:t>
            </a:r>
            <a:r>
              <a:rPr lang="en-US" alt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1      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|| </a:t>
            </a:r>
            <a:r>
              <a:rPr lang="en-US" alt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2</a:t>
            </a:r>
            <a:br>
              <a:rPr lang="en-US" alt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altLang="en-US" sz="36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121522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Parameterized test with Junit5 and Spock with imports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550BAA-4A93-7C4F-9F93-F6DAD9B885B8}"/>
              </a:ext>
            </a:extLst>
          </p:cNvPr>
          <p:cNvSpPr txBox="1"/>
          <p:nvPr/>
        </p:nvSpPr>
        <p:spPr>
          <a:xfrm>
            <a:off x="1258111" y="6503131"/>
            <a:ext cx="3229583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US" sz="933" dirty="0">
                <a:solidFill>
                  <a:srgbClr val="FFFFFF"/>
                </a:solidFill>
                <a:latin typeface="Calibri Light"/>
              </a:rPr>
              <a:t>CONFIDENTIAL  |  © 2019 EPAM Systems, Inc.</a:t>
            </a:r>
            <a:endParaRPr lang="en-US" sz="933" dirty="0">
              <a:solidFill>
                <a:srgbClr val="222222"/>
              </a:solidFill>
              <a:latin typeface="Calibri Light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12FD2939-A695-45A1-A8D1-D5A7B56C6C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486" y="1045549"/>
            <a:ext cx="5519134" cy="50783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 b="1" dirty="0">
                <a:solidFill>
                  <a:srgbClr val="00008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import static </a:t>
            </a:r>
            <a:r>
              <a:rPr lang="en-US" altLang="en-US" sz="1200" dirty="0" err="1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org.junit.Assert.</a:t>
            </a:r>
            <a:r>
              <a:rPr lang="en-US" altLang="en-US" sz="1200" i="1" dirty="0" err="1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assertEquals</a:t>
            </a:r>
            <a:r>
              <a:rPr lang="en-US" alt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en-US" alt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200" b="1" dirty="0">
                <a:solidFill>
                  <a:srgbClr val="00008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altLang="en-US" sz="1200" dirty="0" err="1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org.junit.jupiter.api.</a:t>
            </a:r>
            <a:r>
              <a:rPr lang="en-US" altLang="en-US" sz="1200" dirty="0" err="1">
                <a:solidFill>
                  <a:srgbClr val="808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DisplayName</a:t>
            </a:r>
            <a:r>
              <a:rPr lang="en-US" alt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en-US" alt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200" b="1" dirty="0">
                <a:solidFill>
                  <a:srgbClr val="00008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altLang="en-US" sz="1200" dirty="0" err="1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org.junit.jupiter.params.</a:t>
            </a:r>
            <a:r>
              <a:rPr lang="en-US" altLang="en-US" sz="1200" dirty="0" err="1">
                <a:solidFill>
                  <a:srgbClr val="808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ParameterizedTest</a:t>
            </a:r>
            <a:r>
              <a:rPr lang="en-US" alt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en-US" alt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200" b="1" dirty="0">
                <a:solidFill>
                  <a:srgbClr val="00008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altLang="en-US" sz="1200" dirty="0" err="1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org.junit.jupiter.params.provider.</a:t>
            </a:r>
            <a:r>
              <a:rPr lang="en-US" altLang="en-US" sz="1200" dirty="0" err="1">
                <a:solidFill>
                  <a:srgbClr val="808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CsvSource</a:t>
            </a:r>
            <a:r>
              <a:rPr lang="en-US" alt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en-US" altLang="en-US" sz="1200" dirty="0">
              <a:highlight>
                <a:srgbClr val="FFFF00"/>
              </a:highlight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200" b="1" dirty="0">
              <a:solidFill>
                <a:srgbClr val="00008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lang="en-US" alt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Junit5CalculatorTest {</a:t>
            </a:r>
            <a:br>
              <a:rPr lang="en-US" alt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z="12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altLang="en-US" sz="1200" dirty="0" err="1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ParameterizedTest</a:t>
            </a:r>
            <a:br>
              <a:rPr lang="en-US" altLang="en-US" sz="12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2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@</a:t>
            </a:r>
            <a:r>
              <a:rPr lang="en-US" altLang="en-US" sz="1200" dirty="0" err="1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CsvSource</a:t>
            </a:r>
            <a:r>
              <a:rPr lang="en-US" alt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({</a:t>
            </a:r>
            <a:br>
              <a:rPr lang="en-US" alt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altLang="en-US" sz="12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"0, 0, 0"</a:t>
            </a:r>
            <a:r>
              <a:rPr lang="en-US" alt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lang="en-US" alt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altLang="en-US" sz="12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"1, 1, 2"</a:t>
            </a:r>
            <a:br>
              <a:rPr lang="en-US" altLang="en-US" sz="12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2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})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@DisplayName</a:t>
            </a:r>
            <a:r>
              <a:rPr lang="en-US" alt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2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"Should return correct sum"</a:t>
            </a:r>
            <a:r>
              <a:rPr lang="en-US" alt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en-US" alt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z="12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void </a:t>
            </a:r>
            <a:r>
              <a:rPr lang="en-US" altLang="en-US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shouldReturnCorrectSum</a:t>
            </a:r>
            <a:r>
              <a:rPr lang="en-US" alt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altLang="en-US" sz="12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alt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first, </a:t>
            </a:r>
            <a:r>
              <a:rPr lang="en-US" altLang="en-US" sz="12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alt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second, </a:t>
            </a:r>
            <a:r>
              <a:rPr lang="en-US" altLang="en-US" sz="12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altLang="en-US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expectedSum</a:t>
            </a:r>
            <a:r>
              <a:rPr lang="en-US" alt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br>
              <a:rPr lang="en-US" alt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2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given</a:t>
            </a:r>
            <a:br>
              <a:rPr lang="en-US" altLang="en-US" sz="12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2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Calculator </a:t>
            </a:r>
            <a:r>
              <a:rPr lang="en-US" altLang="en-US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calculator</a:t>
            </a:r>
            <a:r>
              <a:rPr lang="en-US" alt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en-US" sz="12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 </a:t>
            </a:r>
            <a:r>
              <a:rPr lang="en-US" alt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Calculator();</a:t>
            </a:r>
            <a:br>
              <a:rPr lang="en-US" alt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2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when</a:t>
            </a:r>
            <a:br>
              <a:rPr lang="en-US" altLang="en-US" sz="12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2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2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altLang="en-US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actualSum</a:t>
            </a:r>
            <a:r>
              <a:rPr lang="en-US" alt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en-US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calculator.sum</a:t>
            </a:r>
            <a:r>
              <a:rPr lang="en-US" alt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(first, second);</a:t>
            </a:r>
            <a:br>
              <a:rPr lang="en-US" alt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2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then</a:t>
            </a:r>
            <a:br>
              <a:rPr lang="en-US" altLang="en-US" sz="12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2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200" i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assertEquals</a:t>
            </a:r>
            <a:r>
              <a:rPr lang="en-US" alt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expectedSum</a:t>
            </a:r>
            <a:r>
              <a:rPr lang="en-US" alt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actualSum</a:t>
            </a:r>
            <a:r>
              <a:rPr lang="en-US" alt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lang="en-US" alt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altLang="en-US" sz="1200" dirty="0"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890D3406-8F90-495C-8982-74CA31E171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0" y="1045549"/>
            <a:ext cx="5519135" cy="440120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0" b="1" dirty="0">
                <a:solidFill>
                  <a:srgbClr val="000043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altLang="en-US" sz="1400" dirty="0" err="1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spock.lang.Specification</a:t>
            </a:r>
            <a:endParaRPr lang="en-US" altLang="en-US" sz="1400" b="1" dirty="0">
              <a:solidFill>
                <a:srgbClr val="000043"/>
              </a:solidFill>
              <a:highlight>
                <a:srgbClr val="FFFF00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400" b="1" dirty="0">
              <a:solidFill>
                <a:srgbClr val="00004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0" b="1" dirty="0">
                <a:solidFill>
                  <a:srgbClr val="00004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CalculatorSpec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400" b="1" dirty="0">
                <a:solidFill>
                  <a:srgbClr val="00004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extends 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Specification {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z="1400" b="1" dirty="0">
                <a:solidFill>
                  <a:srgbClr val="00004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 </a:t>
            </a:r>
            <a:r>
              <a:rPr lang="en-US" altLang="en-US" sz="14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"Should return correct sum"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4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given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400" b="1" dirty="0">
                <a:solidFill>
                  <a:srgbClr val="00004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 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calculator = </a:t>
            </a:r>
            <a:r>
              <a:rPr lang="en-US" altLang="en-US" sz="1400" b="1" dirty="0">
                <a:solidFill>
                  <a:srgbClr val="00004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 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Calculator()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4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when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400" b="1" dirty="0">
                <a:solidFill>
                  <a:srgbClr val="00004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 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actualSum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calculator.sum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(first, second)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4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then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actualSum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== 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expectedSum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4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where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first | second || 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expectedSum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     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lang="en-US" alt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      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|| </a:t>
            </a:r>
            <a:r>
              <a:rPr lang="en-US" alt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br>
              <a:rPr lang="en-US" alt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1     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lang="en-US" alt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      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|| </a:t>
            </a:r>
            <a:r>
              <a:rPr lang="en-US" alt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br>
              <a:rPr lang="en-US" alt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altLang="en-US" sz="14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652828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Parameterized test with Junit5 and Spock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550BAA-4A93-7C4F-9F93-F6DAD9B885B8}"/>
              </a:ext>
            </a:extLst>
          </p:cNvPr>
          <p:cNvSpPr txBox="1"/>
          <p:nvPr/>
        </p:nvSpPr>
        <p:spPr>
          <a:xfrm>
            <a:off x="1258111" y="6503131"/>
            <a:ext cx="3229583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US" sz="933" dirty="0">
                <a:solidFill>
                  <a:srgbClr val="FFFFFF"/>
                </a:solidFill>
                <a:latin typeface="Calibri Light"/>
              </a:rPr>
              <a:t>CONFIDENTIAL  |  © 2019 EPAM Systems, Inc.</a:t>
            </a:r>
            <a:endParaRPr lang="en-US" sz="933" dirty="0">
              <a:solidFill>
                <a:srgbClr val="222222"/>
              </a:solidFill>
              <a:latin typeface="Calibri Light"/>
            </a:endParaRPr>
          </a:p>
        </p:txBody>
      </p:sp>
      <p:pic>
        <p:nvPicPr>
          <p:cNvPr id="6" name="Picture 5" descr="A group of people around each other&#10;&#10;Description automatically generated">
            <a:extLst>
              <a:ext uri="{FF2B5EF4-FFF2-40B4-BE49-F238E27FC236}">
                <a16:creationId xmlns:a16="http://schemas.microsoft.com/office/drawing/2014/main" id="{FA5A0262-3CD0-4B6B-A8EF-3462D8527C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1128633"/>
            <a:ext cx="6858000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44031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Parameterized test with Junit5 and Spock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550BAA-4A93-7C4F-9F93-F6DAD9B885B8}"/>
              </a:ext>
            </a:extLst>
          </p:cNvPr>
          <p:cNvSpPr txBox="1"/>
          <p:nvPr/>
        </p:nvSpPr>
        <p:spPr>
          <a:xfrm>
            <a:off x="1258111" y="6503131"/>
            <a:ext cx="3229583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US" sz="933" dirty="0">
                <a:solidFill>
                  <a:srgbClr val="FFFFFF"/>
                </a:solidFill>
                <a:latin typeface="Calibri Light"/>
              </a:rPr>
              <a:t>CONFIDENTIAL  |  © 2019 EPAM Systems, Inc.</a:t>
            </a:r>
            <a:endParaRPr lang="en-US" sz="933" dirty="0">
              <a:solidFill>
                <a:srgbClr val="222222"/>
              </a:solidFill>
              <a:latin typeface="Calibri Light"/>
            </a:endParaRPr>
          </a:p>
        </p:txBody>
      </p:sp>
      <p:pic>
        <p:nvPicPr>
          <p:cNvPr id="5" name="Picture 4" descr="A person holding a glass of wine&#10;&#10;Description automatically generated">
            <a:extLst>
              <a:ext uri="{FF2B5EF4-FFF2-40B4-BE49-F238E27FC236}">
                <a16:creationId xmlns:a16="http://schemas.microsoft.com/office/drawing/2014/main" id="{CDCFFCE5-DB54-4543-A0F6-DBC34965B4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1000" y="1905000"/>
            <a:ext cx="6350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33539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Interaction based Testing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550BAA-4A93-7C4F-9F93-F6DAD9B885B8}"/>
              </a:ext>
            </a:extLst>
          </p:cNvPr>
          <p:cNvSpPr txBox="1"/>
          <p:nvPr/>
        </p:nvSpPr>
        <p:spPr>
          <a:xfrm>
            <a:off x="1258111" y="6503131"/>
            <a:ext cx="3229583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US" sz="933" dirty="0">
                <a:solidFill>
                  <a:srgbClr val="FFFFFF"/>
                </a:solidFill>
                <a:latin typeface="Calibri Light"/>
              </a:rPr>
              <a:t>CONFIDENTIAL  |  © 2019 EPAM Systems, Inc.</a:t>
            </a:r>
            <a:endParaRPr lang="en-US" sz="933" dirty="0">
              <a:solidFill>
                <a:srgbClr val="222222"/>
              </a:solidFill>
              <a:latin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284619804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Interaction based Testing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550BAA-4A93-7C4F-9F93-F6DAD9B885B8}"/>
              </a:ext>
            </a:extLst>
          </p:cNvPr>
          <p:cNvSpPr txBox="1"/>
          <p:nvPr/>
        </p:nvSpPr>
        <p:spPr>
          <a:xfrm>
            <a:off x="1258111" y="6503131"/>
            <a:ext cx="3229583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US" sz="933" dirty="0">
                <a:solidFill>
                  <a:srgbClr val="FFFFFF"/>
                </a:solidFill>
                <a:latin typeface="Calibri Light"/>
              </a:rPr>
              <a:t>CONFIDENTIAL  |  © 2019 EPAM Systems, Inc.</a:t>
            </a:r>
            <a:endParaRPr lang="en-US" sz="933" dirty="0">
              <a:solidFill>
                <a:srgbClr val="222222"/>
              </a:solidFill>
              <a:latin typeface="Calibri Light"/>
            </a:endParaRPr>
          </a:p>
        </p:txBody>
      </p:sp>
      <p:pic>
        <p:nvPicPr>
          <p:cNvPr id="5" name="Picture 4" descr="A picture containing outdoor, ship, wire, boat&#10;&#10;Description automatically generated">
            <a:extLst>
              <a:ext uri="{FF2B5EF4-FFF2-40B4-BE49-F238E27FC236}">
                <a16:creationId xmlns:a16="http://schemas.microsoft.com/office/drawing/2014/main" id="{89AA9AFC-E416-4B66-A1E3-71E3503F1B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5873" y="1248826"/>
            <a:ext cx="7340253" cy="5011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995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Interaction based Testing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550BAA-4A93-7C4F-9F93-F6DAD9B885B8}"/>
              </a:ext>
            </a:extLst>
          </p:cNvPr>
          <p:cNvSpPr txBox="1"/>
          <p:nvPr/>
        </p:nvSpPr>
        <p:spPr>
          <a:xfrm>
            <a:off x="1258111" y="6503131"/>
            <a:ext cx="3229583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US" sz="933" dirty="0">
                <a:solidFill>
                  <a:srgbClr val="FFFFFF"/>
                </a:solidFill>
                <a:latin typeface="Calibri Light"/>
              </a:rPr>
              <a:t>CONFIDENTIAL  |  © 2019 EPAM Systems, Inc.</a:t>
            </a:r>
            <a:endParaRPr lang="en-US" sz="933" dirty="0">
              <a:solidFill>
                <a:srgbClr val="222222"/>
              </a:solidFill>
              <a:latin typeface="Calibri Light"/>
            </a:endParaRPr>
          </a:p>
        </p:txBody>
      </p:sp>
      <p:pic>
        <p:nvPicPr>
          <p:cNvPr id="8" name="Picture 7" descr="A picture containing food, table&#10;&#10;Description automatically generated">
            <a:extLst>
              <a:ext uri="{FF2B5EF4-FFF2-40B4-BE49-F238E27FC236}">
                <a16:creationId xmlns:a16="http://schemas.microsoft.com/office/drawing/2014/main" id="{7857D00D-92B4-40BD-B7EE-81F57AA3EEA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61" t="22055" r="14479" b="17014"/>
          <a:stretch/>
        </p:blipFill>
        <p:spPr>
          <a:xfrm>
            <a:off x="4321879" y="1064537"/>
            <a:ext cx="3548242" cy="1741119"/>
          </a:xfrm>
          <a:prstGeom prst="rect">
            <a:avLst/>
          </a:prstGeom>
        </p:spPr>
      </p:pic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B011D149-62AD-4CE4-B7FF-45F54C964B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2125" y="3118778"/>
            <a:ext cx="8667750" cy="1371600"/>
          </a:xfrm>
          <a:prstGeom prst="rect">
            <a:avLst/>
          </a:prstGeom>
        </p:spPr>
      </p:pic>
      <p:pic>
        <p:nvPicPr>
          <p:cNvPr id="12" name="Picture 11" descr="A picture containing drawing&#10;&#10;Description automatically generated">
            <a:extLst>
              <a:ext uri="{FF2B5EF4-FFF2-40B4-BE49-F238E27FC236}">
                <a16:creationId xmlns:a16="http://schemas.microsoft.com/office/drawing/2014/main" id="{E527DB90-E2EE-40B5-808F-8D87903836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1692" y="4845212"/>
            <a:ext cx="2328616" cy="948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71253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Interaction based Testing SUS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550BAA-4A93-7C4F-9F93-F6DAD9B885B8}"/>
              </a:ext>
            </a:extLst>
          </p:cNvPr>
          <p:cNvSpPr txBox="1"/>
          <p:nvPr/>
        </p:nvSpPr>
        <p:spPr>
          <a:xfrm>
            <a:off x="1258111" y="6503131"/>
            <a:ext cx="3229583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US" sz="933" dirty="0">
                <a:solidFill>
                  <a:srgbClr val="FFFFFF"/>
                </a:solidFill>
                <a:latin typeface="Calibri Light"/>
              </a:rPr>
              <a:t>CONFIDENTIAL  |  © 2019 EPAM Systems, Inc.</a:t>
            </a:r>
            <a:endParaRPr lang="en-US" sz="933" dirty="0">
              <a:solidFill>
                <a:srgbClr val="222222"/>
              </a:solidFill>
              <a:latin typeface="Calibri Light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2436758-93D0-4451-9685-0249187821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487" y="1011936"/>
            <a:ext cx="7548698" cy="304698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Publisher {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List&lt;Subscriber&gt; </a:t>
            </a:r>
            <a:r>
              <a:rPr lang="en-US" altLang="en-US" sz="160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subscribers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altLang="en-US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ArrayList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&lt;&gt;();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 int </a:t>
            </a:r>
            <a:r>
              <a:rPr lang="en-US" altLang="en-US" sz="16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messageCount</a:t>
            </a:r>
            <a:r>
              <a:rPr lang="en-US" altLang="en-US" sz="160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void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send(String message){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subscribers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.forEach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(s -&gt; {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s.receive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600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message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altLang="en-US" sz="16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messageCount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++;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});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altLang="en-US" sz="40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2770005"/>
      </p:ext>
    </p:extLst>
  </p:cSld>
  <p:clrMapOvr>
    <a:masterClrMapping/>
  </p:clrMapOvr>
</p:sld>
</file>

<file path=ppt/theme/theme1.xml><?xml version="1.0" encoding="utf-8"?>
<a:theme xmlns:a="http://schemas.openxmlformats.org/drawingml/2006/main" name="Covers">
  <a:themeElements>
    <a:clrScheme name="Custom 4">
      <a:dk1>
        <a:srgbClr val="222222"/>
      </a:dk1>
      <a:lt1>
        <a:srgbClr val="FFFFFF"/>
      </a:lt1>
      <a:dk2>
        <a:srgbClr val="464547"/>
      </a:dk2>
      <a:lt2>
        <a:srgbClr val="CCCCCC"/>
      </a:lt2>
      <a:accent1>
        <a:srgbClr val="222222"/>
      </a:accent1>
      <a:accent2>
        <a:srgbClr val="76CDD8"/>
      </a:accent2>
      <a:accent3>
        <a:srgbClr val="008ACF"/>
      </a:accent3>
      <a:accent4>
        <a:srgbClr val="CEDB56"/>
      </a:accent4>
      <a:accent5>
        <a:srgbClr val="39C2D7"/>
      </a:accent5>
      <a:accent6>
        <a:srgbClr val="D35D47"/>
      </a:accent6>
      <a:hlink>
        <a:srgbClr val="76CDD8"/>
      </a:hlink>
      <a:folHlink>
        <a:srgbClr val="76CDD8"/>
      </a:folHlink>
    </a:clrScheme>
    <a:fontScheme name="EPAM September 2017 - PPT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AM PPTX Template" id="{07F0FB55-CFFA-47CA-99A0-A77E3213ACA6}" vid="{740A320D-646C-4C12-89B1-0B127236B0F7}"/>
    </a:ext>
  </a:extLst>
</a:theme>
</file>

<file path=ppt/theme/theme2.xml><?xml version="1.0" encoding="utf-8"?>
<a:theme xmlns:a="http://schemas.openxmlformats.org/drawingml/2006/main" name="General">
  <a:themeElements>
    <a:clrScheme name="Custom 7">
      <a:dk1>
        <a:srgbClr val="222222"/>
      </a:dk1>
      <a:lt1>
        <a:srgbClr val="FFFFFF"/>
      </a:lt1>
      <a:dk2>
        <a:srgbClr val="464547"/>
      </a:dk2>
      <a:lt2>
        <a:srgbClr val="CCCCCC"/>
      </a:lt2>
      <a:accent1>
        <a:srgbClr val="222222"/>
      </a:accent1>
      <a:accent2>
        <a:srgbClr val="76CDD8"/>
      </a:accent2>
      <a:accent3>
        <a:srgbClr val="008ACF"/>
      </a:accent3>
      <a:accent4>
        <a:srgbClr val="CEDB56"/>
      </a:accent4>
      <a:accent5>
        <a:srgbClr val="39C2D7"/>
      </a:accent5>
      <a:accent6>
        <a:srgbClr val="D35D47"/>
      </a:accent6>
      <a:hlink>
        <a:srgbClr val="76CDD8"/>
      </a:hlink>
      <a:folHlink>
        <a:srgbClr val="76CDD8"/>
      </a:folHlink>
    </a:clrScheme>
    <a:fontScheme name="EPAM September 2017 - PPT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AM PPTX Template" id="{07F0FB55-CFFA-47CA-99A0-A77E3213ACA6}" vid="{5C4EAAF8-284D-4A65-B20F-C47DE8AC2658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10598</TotalTime>
  <Words>2871</Words>
  <Application>Microsoft Office PowerPoint</Application>
  <PresentationFormat>Widescreen</PresentationFormat>
  <Paragraphs>647</Paragraphs>
  <Slides>129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129</vt:i4>
      </vt:variant>
    </vt:vector>
  </HeadingPairs>
  <TitlesOfParts>
    <vt:vector size="140" baseType="lpstr">
      <vt:lpstr>-apple-system</vt:lpstr>
      <vt:lpstr>Arial</vt:lpstr>
      <vt:lpstr>Calibri</vt:lpstr>
      <vt:lpstr>Calibri Light</vt:lpstr>
      <vt:lpstr>Consolas</vt:lpstr>
      <vt:lpstr>Courier New</vt:lpstr>
      <vt:lpstr>Droid Sans Mono</vt:lpstr>
      <vt:lpstr>inherit</vt:lpstr>
      <vt:lpstr>Myriad Pro</vt:lpstr>
      <vt:lpstr>Covers</vt:lpstr>
      <vt:lpstr>General</vt:lpstr>
      <vt:lpstr>Tests from outer space</vt:lpstr>
      <vt:lpstr>About me</vt:lpstr>
      <vt:lpstr>Agenda</vt:lpstr>
      <vt:lpstr>About Spock</vt:lpstr>
      <vt:lpstr>About Spock</vt:lpstr>
      <vt:lpstr>New framework?</vt:lpstr>
      <vt:lpstr>New framework?</vt:lpstr>
      <vt:lpstr>Disclaimer – watch your testing pyramid</vt:lpstr>
      <vt:lpstr>Disclaimer – watch your test code</vt:lpstr>
      <vt:lpstr>Disclaimer – watch your test code</vt:lpstr>
      <vt:lpstr>How to configure</vt:lpstr>
      <vt:lpstr>How to configure</vt:lpstr>
      <vt:lpstr>Project structure</vt:lpstr>
      <vt:lpstr>Project structure</vt:lpstr>
      <vt:lpstr>Terminology</vt:lpstr>
      <vt:lpstr>Specification</vt:lpstr>
      <vt:lpstr>Specification base class</vt:lpstr>
      <vt:lpstr>Specification internals</vt:lpstr>
      <vt:lpstr>Fields</vt:lpstr>
      <vt:lpstr>Fixture methods</vt:lpstr>
      <vt:lpstr>Feature method</vt:lpstr>
      <vt:lpstr>Blocks</vt:lpstr>
      <vt:lpstr>Blocks</vt:lpstr>
      <vt:lpstr>Blocks</vt:lpstr>
      <vt:lpstr>Blocks</vt:lpstr>
      <vt:lpstr>Blocks</vt:lpstr>
      <vt:lpstr>Blocks</vt:lpstr>
      <vt:lpstr>Why do we need Blocks?</vt:lpstr>
      <vt:lpstr>Why do we need Blocks?</vt:lpstr>
      <vt:lpstr>Junit GWT blocks</vt:lpstr>
      <vt:lpstr>Junit GWT blocks                                        Spock GWT blocks</vt:lpstr>
      <vt:lpstr>Blocks and phases</vt:lpstr>
      <vt:lpstr>Given is optional</vt:lpstr>
      <vt:lpstr>When and Then</vt:lpstr>
      <vt:lpstr>Expect block</vt:lpstr>
      <vt:lpstr>Expect block</vt:lpstr>
      <vt:lpstr>Conditions</vt:lpstr>
      <vt:lpstr>Conditions are implicit in then and expect blocks</vt:lpstr>
      <vt:lpstr>Explicit condition outside expect and then blocks</vt:lpstr>
      <vt:lpstr>Exception conditions</vt:lpstr>
      <vt:lpstr>Exception conditions</vt:lpstr>
      <vt:lpstr>Exception conditions</vt:lpstr>
      <vt:lpstr>Exception conditions</vt:lpstr>
      <vt:lpstr>Exception conditions</vt:lpstr>
      <vt:lpstr>Exception conditions</vt:lpstr>
      <vt:lpstr>Exception conditions</vt:lpstr>
      <vt:lpstr>Exception conditions</vt:lpstr>
      <vt:lpstr>Exception conditions</vt:lpstr>
      <vt:lpstr>Data Driven Testing</vt:lpstr>
      <vt:lpstr>Data Driven Testing</vt:lpstr>
      <vt:lpstr>Data Driven Testing</vt:lpstr>
      <vt:lpstr>Data Driven Testing</vt:lpstr>
      <vt:lpstr>Data Driven Testing</vt:lpstr>
      <vt:lpstr>Data Driven Testing Failure report</vt:lpstr>
      <vt:lpstr>Data Driven Testing Failure report</vt:lpstr>
      <vt:lpstr>Data Driven Testing @Unroll</vt:lpstr>
      <vt:lpstr>Data Driven Testing variables values</vt:lpstr>
      <vt:lpstr>Data Driven Testing variables values</vt:lpstr>
      <vt:lpstr>Parameterized test with Junit4</vt:lpstr>
      <vt:lpstr>Parameterized test with Junit4 System Under Test</vt:lpstr>
      <vt:lpstr>Parameterized test with Junit4 add Parameterized runner</vt:lpstr>
      <vt:lpstr>Parameterized test with Junit4 add @Parameters method</vt:lpstr>
      <vt:lpstr>Parameterized test with Junit4 add fields</vt:lpstr>
      <vt:lpstr>Parameterized test with Junit4 add constructor</vt:lpstr>
      <vt:lpstr>Parameterized test with Junit4 add test</vt:lpstr>
      <vt:lpstr>Parameterized test with Junit4 add test</vt:lpstr>
      <vt:lpstr>Parameterized test with Junit4 and JUnitParams</vt:lpstr>
      <vt:lpstr>Parameterized test with Junit4 and JUnitParams</vt:lpstr>
      <vt:lpstr>Parameterized test with Junit4 and JUnitParams</vt:lpstr>
      <vt:lpstr>Parameterized test with Junit4 and JUnitParams</vt:lpstr>
      <vt:lpstr>Parameterized test with Junit4 and JUnitParams</vt:lpstr>
      <vt:lpstr>Parameterized test with Junit4 and JUnitParams</vt:lpstr>
      <vt:lpstr>Parameterized test with Junit4 and JUnitParams</vt:lpstr>
      <vt:lpstr>Parameterized test with Junit5</vt:lpstr>
      <vt:lpstr>Parameterized test with Junit5</vt:lpstr>
      <vt:lpstr>Parameterized test with Junit5</vt:lpstr>
      <vt:lpstr>Parameterized test with Junit5</vt:lpstr>
      <vt:lpstr>Parameterized test with Junit5</vt:lpstr>
      <vt:lpstr>Parameterized test with Junit5</vt:lpstr>
      <vt:lpstr>Parameterized test with Spock</vt:lpstr>
      <vt:lpstr>Parameterized test with Spock</vt:lpstr>
      <vt:lpstr>Parameterized test with Spock</vt:lpstr>
      <vt:lpstr>Parameterized test with Junit4 and Spock</vt:lpstr>
      <vt:lpstr>Parameterized test with Junit5 and Spock</vt:lpstr>
      <vt:lpstr>Parameterized test with Junit5 and Spock</vt:lpstr>
      <vt:lpstr>Parameterized test with Junit5 and Spock</vt:lpstr>
      <vt:lpstr>Parameterized test with Junit5 and Spock</vt:lpstr>
      <vt:lpstr>Parameterized test with Junit5 and Spock</vt:lpstr>
      <vt:lpstr>Parameterized test with Junit5 and Spock</vt:lpstr>
      <vt:lpstr>Parameterized test with Junit5 and Spock</vt:lpstr>
      <vt:lpstr>Parameterized test with Junit5 and Spock</vt:lpstr>
      <vt:lpstr>Parameterized test with Junit5 and Spock</vt:lpstr>
      <vt:lpstr>Parameterized test with Junit5 and Spock with imports</vt:lpstr>
      <vt:lpstr>Parameterized test with Junit5 and Spock</vt:lpstr>
      <vt:lpstr>Parameterized test with Junit5 and Spock</vt:lpstr>
      <vt:lpstr>Interaction based Testing</vt:lpstr>
      <vt:lpstr>Interaction based Testing</vt:lpstr>
      <vt:lpstr>Interaction based Testing</vt:lpstr>
      <vt:lpstr>Interaction based Testing SUS</vt:lpstr>
      <vt:lpstr>Interaction based Testing SUS</vt:lpstr>
      <vt:lpstr>Interaction based Testing Junit</vt:lpstr>
      <vt:lpstr>Interaction based Testing Junit and Spock</vt:lpstr>
      <vt:lpstr>Interaction based Testing</vt:lpstr>
      <vt:lpstr>Interaction based Testing Cardinality</vt:lpstr>
      <vt:lpstr>Interaction based Testing Target Constraint</vt:lpstr>
      <vt:lpstr>Interaction based Testing Method Constraint</vt:lpstr>
      <vt:lpstr>Interaction based Testing Argument Constraints</vt:lpstr>
      <vt:lpstr>Interaction based Testing Stubbing</vt:lpstr>
      <vt:lpstr>Interaction based Testing Stubbing</vt:lpstr>
      <vt:lpstr>Interaction based Testing Stubbing</vt:lpstr>
      <vt:lpstr>Interaction based Testing Stubbing</vt:lpstr>
      <vt:lpstr>Interaction based Testing Stubbing</vt:lpstr>
      <vt:lpstr>Interaction based Testing Stubbing</vt:lpstr>
      <vt:lpstr>Interaction based Testing Stubbing</vt:lpstr>
      <vt:lpstr>Interaction based Testing Stubbing</vt:lpstr>
      <vt:lpstr>Interaction based Testing Stubbing</vt:lpstr>
      <vt:lpstr>Interaction based Testing Other Mock Objects</vt:lpstr>
      <vt:lpstr>Built-In Extensions</vt:lpstr>
      <vt:lpstr>TestContainers Extension</vt:lpstr>
      <vt:lpstr>TestContainers Extension</vt:lpstr>
      <vt:lpstr>TestContainers Extension</vt:lpstr>
      <vt:lpstr>TestContainers Extension</vt:lpstr>
      <vt:lpstr>Spring Module</vt:lpstr>
      <vt:lpstr>Spring Module</vt:lpstr>
      <vt:lpstr>Spring integration test</vt:lpstr>
      <vt:lpstr>Spring slice test</vt:lpstr>
      <vt:lpstr>Java testing frameworks releases history</vt:lpstr>
      <vt:lpstr>Conclusion</vt:lpstr>
      <vt:lpstr>Q&amp;A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Spock Framework</dc:title>
  <dc:creator>Maksim Vypov</dc:creator>
  <cp:lastModifiedBy>Maksim Vypov</cp:lastModifiedBy>
  <cp:revision>219</cp:revision>
  <dcterms:created xsi:type="dcterms:W3CDTF">2019-09-14T19:11:06Z</dcterms:created>
  <dcterms:modified xsi:type="dcterms:W3CDTF">2019-11-16T04:10:49Z</dcterms:modified>
</cp:coreProperties>
</file>